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52" r:id="rId2"/>
    <p:sldMasterId id="2147483653" r:id="rId3"/>
    <p:sldMasterId id="2147483654" r:id="rId4"/>
    <p:sldMasterId id="2147483651" r:id="rId5"/>
  </p:sldMasterIdLst>
  <p:notesMasterIdLst>
    <p:notesMasterId r:id="rId35"/>
  </p:notesMasterIdLst>
  <p:handoutMasterIdLst>
    <p:handoutMasterId r:id="rId36"/>
  </p:handoutMasterIdLst>
  <p:sldIdLst>
    <p:sldId id="501" r:id="rId6"/>
    <p:sldId id="494" r:id="rId7"/>
    <p:sldId id="479" r:id="rId8"/>
    <p:sldId id="557" r:id="rId9"/>
    <p:sldId id="540" r:id="rId10"/>
    <p:sldId id="512" r:id="rId11"/>
    <p:sldId id="567" r:id="rId12"/>
    <p:sldId id="543" r:id="rId13"/>
    <p:sldId id="548" r:id="rId14"/>
    <p:sldId id="566" r:id="rId15"/>
    <p:sldId id="544" r:id="rId16"/>
    <p:sldId id="563" r:id="rId17"/>
    <p:sldId id="545" r:id="rId18"/>
    <p:sldId id="546" r:id="rId19"/>
    <p:sldId id="562" r:id="rId20"/>
    <p:sldId id="547" r:id="rId21"/>
    <p:sldId id="564" r:id="rId22"/>
    <p:sldId id="537" r:id="rId23"/>
    <p:sldId id="539" r:id="rId24"/>
    <p:sldId id="542" r:id="rId25"/>
    <p:sldId id="538" r:id="rId26"/>
    <p:sldId id="549" r:id="rId27"/>
    <p:sldId id="565" r:id="rId28"/>
    <p:sldId id="550" r:id="rId29"/>
    <p:sldId id="551" r:id="rId30"/>
    <p:sldId id="552" r:id="rId31"/>
    <p:sldId id="553" r:id="rId32"/>
    <p:sldId id="554" r:id="rId33"/>
    <p:sldId id="556" r:id="rId34"/>
  </p:sldIdLst>
  <p:sldSz cx="9144000" cy="6858000" type="screen4x3"/>
  <p:notesSz cx="7077075" cy="9004300"/>
  <p:defaultTextStyle>
    <a:defPPr>
      <a:defRPr lang="en-US"/>
    </a:defPPr>
    <a:lvl1pPr algn="l" rtl="0" fontAlgn="base">
      <a:spcBef>
        <a:spcPct val="0"/>
      </a:spcBef>
      <a:spcAft>
        <a:spcPct val="0"/>
      </a:spcAft>
      <a:defRPr sz="1200" kern="1200">
        <a:solidFill>
          <a:schemeClr val="accent2"/>
        </a:solidFill>
        <a:latin typeface="Arial" charset="0"/>
        <a:ea typeface="ＭＳ Ｐゴシック" pitchFamily="34" charset="-128"/>
        <a:cs typeface="+mn-cs"/>
      </a:defRPr>
    </a:lvl1pPr>
    <a:lvl2pPr marL="457200" algn="l" rtl="0" fontAlgn="base">
      <a:spcBef>
        <a:spcPct val="0"/>
      </a:spcBef>
      <a:spcAft>
        <a:spcPct val="0"/>
      </a:spcAft>
      <a:defRPr sz="1200" kern="1200">
        <a:solidFill>
          <a:schemeClr val="accent2"/>
        </a:solidFill>
        <a:latin typeface="Arial" charset="0"/>
        <a:ea typeface="ＭＳ Ｐゴシック" pitchFamily="34" charset="-128"/>
        <a:cs typeface="+mn-cs"/>
      </a:defRPr>
    </a:lvl2pPr>
    <a:lvl3pPr marL="914400" algn="l" rtl="0" fontAlgn="base">
      <a:spcBef>
        <a:spcPct val="0"/>
      </a:spcBef>
      <a:spcAft>
        <a:spcPct val="0"/>
      </a:spcAft>
      <a:defRPr sz="1200" kern="1200">
        <a:solidFill>
          <a:schemeClr val="accent2"/>
        </a:solidFill>
        <a:latin typeface="Arial" charset="0"/>
        <a:ea typeface="ＭＳ Ｐゴシック" pitchFamily="34" charset="-128"/>
        <a:cs typeface="+mn-cs"/>
      </a:defRPr>
    </a:lvl3pPr>
    <a:lvl4pPr marL="1371600" algn="l" rtl="0" fontAlgn="base">
      <a:spcBef>
        <a:spcPct val="0"/>
      </a:spcBef>
      <a:spcAft>
        <a:spcPct val="0"/>
      </a:spcAft>
      <a:defRPr sz="1200" kern="1200">
        <a:solidFill>
          <a:schemeClr val="accent2"/>
        </a:solidFill>
        <a:latin typeface="Arial" charset="0"/>
        <a:ea typeface="ＭＳ Ｐゴシック" pitchFamily="34" charset="-128"/>
        <a:cs typeface="+mn-cs"/>
      </a:defRPr>
    </a:lvl4pPr>
    <a:lvl5pPr marL="1828800" algn="l" rtl="0" fontAlgn="base">
      <a:spcBef>
        <a:spcPct val="0"/>
      </a:spcBef>
      <a:spcAft>
        <a:spcPct val="0"/>
      </a:spcAft>
      <a:defRPr sz="1200" kern="1200">
        <a:solidFill>
          <a:schemeClr val="accent2"/>
        </a:solidFill>
        <a:latin typeface="Arial" charset="0"/>
        <a:ea typeface="ＭＳ Ｐゴシック" pitchFamily="34" charset="-128"/>
        <a:cs typeface="+mn-cs"/>
      </a:defRPr>
    </a:lvl5pPr>
    <a:lvl6pPr marL="2286000" algn="l" defTabSz="914400" rtl="0" eaLnBrk="1" latinLnBrk="0" hangingPunct="1">
      <a:defRPr sz="1200" kern="1200">
        <a:solidFill>
          <a:schemeClr val="accent2"/>
        </a:solidFill>
        <a:latin typeface="Arial" charset="0"/>
        <a:ea typeface="ＭＳ Ｐゴシック" pitchFamily="34" charset="-128"/>
        <a:cs typeface="+mn-cs"/>
      </a:defRPr>
    </a:lvl6pPr>
    <a:lvl7pPr marL="2743200" algn="l" defTabSz="914400" rtl="0" eaLnBrk="1" latinLnBrk="0" hangingPunct="1">
      <a:defRPr sz="1200" kern="1200">
        <a:solidFill>
          <a:schemeClr val="accent2"/>
        </a:solidFill>
        <a:latin typeface="Arial" charset="0"/>
        <a:ea typeface="ＭＳ Ｐゴシック" pitchFamily="34" charset="-128"/>
        <a:cs typeface="+mn-cs"/>
      </a:defRPr>
    </a:lvl7pPr>
    <a:lvl8pPr marL="3200400" algn="l" defTabSz="914400" rtl="0" eaLnBrk="1" latinLnBrk="0" hangingPunct="1">
      <a:defRPr sz="1200" kern="1200">
        <a:solidFill>
          <a:schemeClr val="accent2"/>
        </a:solidFill>
        <a:latin typeface="Arial" charset="0"/>
        <a:ea typeface="ＭＳ Ｐゴシック" pitchFamily="34" charset="-128"/>
        <a:cs typeface="+mn-cs"/>
      </a:defRPr>
    </a:lvl8pPr>
    <a:lvl9pPr marL="3657600" algn="l" defTabSz="914400" rtl="0" eaLnBrk="1" latinLnBrk="0" hangingPunct="1">
      <a:defRPr sz="1200" kern="1200">
        <a:solidFill>
          <a:schemeClr val="accent2"/>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CC"/>
    <a:srgbClr val="A50021"/>
    <a:srgbClr val="006600"/>
    <a:srgbClr val="FF9966"/>
    <a:srgbClr val="B2B2B2"/>
    <a:srgbClr val="CC3300"/>
    <a:srgbClr val="EAEAEA"/>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44" autoAdjust="0"/>
    <p:restoredTop sz="94919" autoAdjust="0"/>
  </p:normalViewPr>
  <p:slideViewPr>
    <p:cSldViewPr snapToGrid="0">
      <p:cViewPr varScale="1">
        <p:scale>
          <a:sx n="69" d="100"/>
          <a:sy n="69" d="100"/>
        </p:scale>
        <p:origin x="-5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60" y="-90"/>
      </p:cViewPr>
      <p:guideLst>
        <p:guide orient="horz" pos="2836"/>
        <p:guide pos="2229"/>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306705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spcAft>
                <a:spcPct val="0"/>
              </a:spcAft>
              <a:defRPr>
                <a:solidFill>
                  <a:schemeClr val="tx1"/>
                </a:solidFill>
                <a:ea typeface="ＭＳ Ｐゴシック" pitchFamily="-112" charset="-128"/>
                <a:cs typeface="+mn-cs"/>
              </a:defRPr>
            </a:lvl1pPr>
          </a:lstStyle>
          <a:p>
            <a:pPr>
              <a:defRPr/>
            </a:pPr>
            <a:endParaRPr lang="en-US" dirty="0"/>
          </a:p>
        </p:txBody>
      </p:sp>
      <p:sp>
        <p:nvSpPr>
          <p:cNvPr id="212995" name="Rectangle 3"/>
          <p:cNvSpPr>
            <a:spLocks noGrp="1" noChangeArrowheads="1"/>
          </p:cNvSpPr>
          <p:nvPr>
            <p:ph type="dt" sz="quarter" idx="1"/>
          </p:nvPr>
        </p:nvSpPr>
        <p:spPr bwMode="auto">
          <a:xfrm>
            <a:off x="4008438" y="0"/>
            <a:ext cx="306705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spcAft>
                <a:spcPct val="0"/>
              </a:spcAft>
              <a:defRPr>
                <a:solidFill>
                  <a:schemeClr val="tx1"/>
                </a:solidFill>
                <a:ea typeface="ＭＳ Ｐゴシック" pitchFamily="-112" charset="-128"/>
                <a:cs typeface="+mn-cs"/>
              </a:defRPr>
            </a:lvl1pPr>
          </a:lstStyle>
          <a:p>
            <a:pPr>
              <a:defRPr/>
            </a:pPr>
            <a:endParaRPr lang="en-US" dirty="0"/>
          </a:p>
        </p:txBody>
      </p:sp>
      <p:sp>
        <p:nvSpPr>
          <p:cNvPr id="212996" name="Rectangle 4"/>
          <p:cNvSpPr>
            <a:spLocks noGrp="1" noChangeArrowheads="1"/>
          </p:cNvSpPr>
          <p:nvPr>
            <p:ph type="ftr" sz="quarter" idx="2"/>
          </p:nvPr>
        </p:nvSpPr>
        <p:spPr bwMode="auto">
          <a:xfrm>
            <a:off x="0" y="8551863"/>
            <a:ext cx="306705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spcAft>
                <a:spcPct val="0"/>
              </a:spcAft>
              <a:defRPr>
                <a:solidFill>
                  <a:schemeClr val="tx1"/>
                </a:solidFill>
                <a:ea typeface="ＭＳ Ｐゴシック" pitchFamily="-112" charset="-128"/>
                <a:cs typeface="+mn-cs"/>
              </a:defRPr>
            </a:lvl1pPr>
          </a:lstStyle>
          <a:p>
            <a:pPr>
              <a:defRPr/>
            </a:pPr>
            <a:endParaRPr lang="en-US" dirty="0"/>
          </a:p>
        </p:txBody>
      </p:sp>
      <p:sp>
        <p:nvSpPr>
          <p:cNvPr id="212997" name="Rectangle 5"/>
          <p:cNvSpPr>
            <a:spLocks noGrp="1" noChangeArrowheads="1"/>
          </p:cNvSpPr>
          <p:nvPr>
            <p:ph type="sldNum" sz="quarter" idx="3"/>
          </p:nvPr>
        </p:nvSpPr>
        <p:spPr bwMode="auto">
          <a:xfrm>
            <a:off x="4008438" y="8551863"/>
            <a:ext cx="306705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spcAft>
                <a:spcPct val="0"/>
              </a:spcAft>
              <a:defRPr>
                <a:solidFill>
                  <a:schemeClr val="tx1"/>
                </a:solidFill>
                <a:ea typeface="ＭＳ Ｐゴシック" pitchFamily="-112" charset="-128"/>
                <a:cs typeface="+mn-cs"/>
              </a:defRPr>
            </a:lvl1pPr>
          </a:lstStyle>
          <a:p>
            <a:pPr>
              <a:defRPr/>
            </a:pPr>
            <a:fld id="{ABACF05F-BCA5-4B8F-9DAE-AA7F24C68A5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50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spcAft>
                <a:spcPct val="0"/>
              </a:spcAft>
              <a:defRPr>
                <a:solidFill>
                  <a:schemeClr val="tx1"/>
                </a:solidFill>
                <a:ea typeface="ＭＳ Ｐゴシック" pitchFamily="-112"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4010025" y="0"/>
            <a:ext cx="3067050" cy="450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spcAft>
                <a:spcPct val="0"/>
              </a:spcAft>
              <a:defRPr>
                <a:solidFill>
                  <a:schemeClr val="tx1"/>
                </a:solidFill>
                <a:ea typeface="ＭＳ Ｐゴシック" pitchFamily="-112" charset="-128"/>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2975" y="4276725"/>
            <a:ext cx="5191125" cy="405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553450"/>
            <a:ext cx="3067050" cy="450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spcAft>
                <a:spcPct val="0"/>
              </a:spcAft>
              <a:defRPr>
                <a:solidFill>
                  <a:schemeClr val="tx1"/>
                </a:solidFill>
                <a:ea typeface="ＭＳ Ｐゴシック" pitchFamily="-112"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4010025" y="8553450"/>
            <a:ext cx="3067050" cy="450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spcAft>
                <a:spcPct val="0"/>
              </a:spcAft>
              <a:defRPr>
                <a:solidFill>
                  <a:schemeClr val="tx1"/>
                </a:solidFill>
                <a:ea typeface="ＭＳ Ｐゴシック" pitchFamily="-112" charset="-128"/>
                <a:cs typeface="+mn-cs"/>
              </a:defRPr>
            </a:lvl1pPr>
          </a:lstStyle>
          <a:p>
            <a:pPr>
              <a:defRPr/>
            </a:pPr>
            <a:fld id="{86D0145A-11E6-454A-BB6B-D41372B614E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010025" y="8553450"/>
            <a:ext cx="3067050" cy="450850"/>
          </a:xfrm>
          <a:prstGeom prst="rect">
            <a:avLst/>
          </a:prstGeom>
          <a:noFill/>
          <a:ln w="9525">
            <a:noFill/>
            <a:miter lim="800000"/>
            <a:headEnd/>
            <a:tailEnd/>
          </a:ln>
        </p:spPr>
        <p:txBody>
          <a:bodyPr anchor="b"/>
          <a:lstStyle/>
          <a:p>
            <a:pPr algn="r" eaLnBrk="0" hangingPunct="0"/>
            <a:fld id="{83756255-29BA-46E2-8C98-DA99152567FD}" type="slidenum">
              <a:rPr lang="en-US">
                <a:solidFill>
                  <a:schemeClr val="tx1"/>
                </a:solidFill>
              </a:rPr>
              <a:pPr algn="r" eaLnBrk="0" hangingPunct="0"/>
              <a:t>0</a:t>
            </a:fld>
            <a:endParaRPr lang="en-US" dirty="0">
              <a:solidFill>
                <a:schemeClr val="tx1"/>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p:txBody>
          <a:bodyPr/>
          <a:lstStyle/>
          <a:p>
            <a:pPr>
              <a:defRPr/>
            </a:pPr>
            <a:fld id="{F52FE5D3-AF72-45CC-914E-E33A254088FF}" type="slidenum">
              <a:rPr lang="en-US" smtClean="0">
                <a:ea typeface="ＭＳ Ｐゴシック" pitchFamily="34" charset="-128"/>
              </a:rPr>
              <a:pPr>
                <a:defRPr/>
              </a:pPr>
              <a:t>1</a:t>
            </a:fld>
            <a:endParaRPr lang="en-US" dirty="0" smtClean="0">
              <a:ea typeface="ＭＳ Ｐゴシック"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Our prestigious clients are located across the globe. Our professionals are located in every major financial center in the world so that we can serve them wherever challenges arise.</a:t>
            </a:r>
          </a:p>
          <a:p>
            <a:pPr eaLnBrk="1" hangingPunct="1"/>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p:txBody>
          <a:bodyPr/>
          <a:lstStyle/>
          <a:p>
            <a:pPr>
              <a:defRPr/>
            </a:pPr>
            <a:fld id="{A368E239-6B47-4A8E-8635-D47514596816}" type="slidenum">
              <a:rPr lang="en-US" smtClean="0">
                <a:ea typeface="ＭＳ Ｐゴシック" pitchFamily="34" charset="-128"/>
              </a:rPr>
              <a:pPr>
                <a:defRPr/>
              </a:pPr>
              <a:t>2</a:t>
            </a:fld>
            <a:endParaRPr lang="en-US" dirty="0" smtClean="0">
              <a:ea typeface="ＭＳ Ｐゴシック" pitchFamily="34" charset="-128"/>
            </a:endParaRPr>
          </a:p>
        </p:txBody>
      </p:sp>
      <p:sp>
        <p:nvSpPr>
          <p:cNvPr id="37891" name="Rectangle 2"/>
          <p:cNvSpPr>
            <a:spLocks noGrp="1" noRot="1" noChangeAspect="1" noChangeArrowheads="1" noTextEdit="1"/>
          </p:cNvSpPr>
          <p:nvPr>
            <p:ph type="sldImg"/>
          </p:nvPr>
        </p:nvSpPr>
        <p:spPr>
          <a:xfrm>
            <a:off x="1287463" y="676275"/>
            <a:ext cx="4502150" cy="3376613"/>
          </a:xfrm>
          <a:ln/>
        </p:spPr>
      </p:sp>
      <p:sp>
        <p:nvSpPr>
          <p:cNvPr id="37892" name="Rectangle 3"/>
          <p:cNvSpPr>
            <a:spLocks noGrp="1" noChangeArrowheads="1"/>
          </p:cNvSpPr>
          <p:nvPr>
            <p:ph type="body" idx="1"/>
          </p:nvPr>
        </p:nvSpPr>
        <p:spPr>
          <a:xfrm>
            <a:off x="942975" y="4276725"/>
            <a:ext cx="5191125" cy="4051300"/>
          </a:xfrm>
          <a:noFill/>
          <a:ln/>
        </p:spPr>
        <p:txBody>
          <a:bodyPr/>
          <a:lstStyle/>
          <a:p>
            <a:pPr eaLnBrk="1" hangingPunct="1"/>
            <a:r>
              <a:rPr lang="en-US" dirty="0" smtClean="0">
                <a:ea typeface="ＭＳ Ｐゴシック" pitchFamily="34" charset="-128"/>
              </a:rPr>
              <a:t>FTI is designed to address the key areas that can threaten a business’ valuation or reputation. No matter what the triggering event, it tends to evolve and can require a much broader set of skills and expertise. [examples] Our service model addresses the interrelated nature of these issues and their impact on enterprise value.</a:t>
            </a:r>
          </a:p>
          <a:p>
            <a:pPr eaLnBrk="1" hangingPunct="1"/>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p:txBody>
          <a:bodyPr/>
          <a:lstStyle/>
          <a:p>
            <a:pPr>
              <a:defRPr/>
            </a:pPr>
            <a:fld id="{3A933BAE-A404-434C-8989-035A3F420283}" type="slidenum">
              <a:rPr lang="en-US" smtClean="0">
                <a:ea typeface="ＭＳ Ｐゴシック" pitchFamily="34" charset="-128"/>
              </a:rPr>
              <a:pPr>
                <a:defRPr/>
              </a:pPr>
              <a:t>3</a:t>
            </a:fld>
            <a:endParaRPr lang="en-US" dirty="0" smtClean="0">
              <a:ea typeface="ＭＳ Ｐゴシック" pitchFamily="34" charset="-128"/>
            </a:endParaRPr>
          </a:p>
        </p:txBody>
      </p:sp>
      <p:sp>
        <p:nvSpPr>
          <p:cNvPr id="38915" name="Rectangle 2"/>
          <p:cNvSpPr>
            <a:spLocks noGrp="1" noRot="1" noChangeAspect="1" noChangeArrowheads="1" noTextEdit="1"/>
          </p:cNvSpPr>
          <p:nvPr>
            <p:ph type="sldImg"/>
          </p:nvPr>
        </p:nvSpPr>
        <p:spPr>
          <a:xfrm>
            <a:off x="1289050" y="669925"/>
            <a:ext cx="4502150" cy="3376613"/>
          </a:xfrm>
          <a:ln/>
        </p:spPr>
      </p:sp>
      <p:sp>
        <p:nvSpPr>
          <p:cNvPr id="38916" name="Rectangle 3"/>
          <p:cNvSpPr>
            <a:spLocks noGrp="1" noChangeArrowheads="1"/>
          </p:cNvSpPr>
          <p:nvPr>
            <p:ph type="body" idx="1"/>
          </p:nvPr>
        </p:nvSpPr>
        <p:spPr>
          <a:xfrm>
            <a:off x="703263" y="4275138"/>
            <a:ext cx="5670550" cy="4059237"/>
          </a:xfrm>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4010025" y="8553450"/>
            <a:ext cx="3067050" cy="450850"/>
          </a:xfrm>
          <a:prstGeom prst="rect">
            <a:avLst/>
          </a:prstGeom>
          <a:noFill/>
          <a:ln w="9525">
            <a:noFill/>
            <a:miter lim="800000"/>
            <a:headEnd/>
            <a:tailEnd/>
          </a:ln>
        </p:spPr>
        <p:txBody>
          <a:bodyPr anchor="b"/>
          <a:lstStyle/>
          <a:p>
            <a:pPr algn="r" eaLnBrk="0" hangingPunct="0"/>
            <a:fld id="{64D88E74-D5D4-426F-BE7A-EE2FB0BC9639}" type="slidenum">
              <a:rPr lang="en-US">
                <a:solidFill>
                  <a:schemeClr val="tx1"/>
                </a:solidFill>
              </a:rPr>
              <a:pPr algn="r" eaLnBrk="0" hangingPunct="0"/>
              <a:t>4</a:t>
            </a:fld>
            <a:endParaRPr lang="en-US" dirty="0">
              <a:solidFill>
                <a:schemeClr val="tx1"/>
              </a:solidFill>
            </a:endParaRPr>
          </a:p>
        </p:txBody>
      </p:sp>
      <p:sp>
        <p:nvSpPr>
          <p:cNvPr id="39939" name="Rectangle 2"/>
          <p:cNvSpPr>
            <a:spLocks noGrp="1" noRot="1" noChangeAspect="1" noChangeArrowheads="1" noTextEdit="1"/>
          </p:cNvSpPr>
          <p:nvPr>
            <p:ph type="sldImg"/>
          </p:nvPr>
        </p:nvSpPr>
        <p:spPr>
          <a:xfrm>
            <a:off x="1289050" y="671513"/>
            <a:ext cx="4502150" cy="3376612"/>
          </a:xfrm>
          <a:ln/>
        </p:spPr>
      </p:sp>
      <p:sp>
        <p:nvSpPr>
          <p:cNvPr id="39940" name="Rectangle 3"/>
          <p:cNvSpPr>
            <a:spLocks noGrp="1" noChangeArrowheads="1"/>
          </p:cNvSpPr>
          <p:nvPr>
            <p:ph type="body" idx="1"/>
          </p:nvPr>
        </p:nvSpPr>
        <p:spPr>
          <a:xfrm>
            <a:off x="703263" y="4275138"/>
            <a:ext cx="5670550" cy="4057650"/>
          </a:xfrm>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010025" y="8553450"/>
            <a:ext cx="3067050" cy="450850"/>
          </a:xfrm>
          <a:prstGeom prst="rect">
            <a:avLst/>
          </a:prstGeom>
          <a:noFill/>
          <a:ln w="9525">
            <a:noFill/>
            <a:miter lim="800000"/>
            <a:headEnd/>
            <a:tailEnd/>
          </a:ln>
        </p:spPr>
        <p:txBody>
          <a:bodyPr anchor="b"/>
          <a:lstStyle/>
          <a:p>
            <a:pPr algn="r" eaLnBrk="0" hangingPunct="0"/>
            <a:fld id="{C6A6016B-1BF5-4872-A952-4BB33AC1EF1E}" type="slidenum">
              <a:rPr lang="en-US">
                <a:solidFill>
                  <a:schemeClr val="tx1"/>
                </a:solidFill>
              </a:rPr>
              <a:pPr algn="r" eaLnBrk="0" hangingPunct="0"/>
              <a:t>5</a:t>
            </a:fld>
            <a:endParaRPr lang="en-US" dirty="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4010025" y="8553450"/>
            <a:ext cx="3067050" cy="450850"/>
          </a:xfrm>
          <a:prstGeom prst="rect">
            <a:avLst/>
          </a:prstGeom>
          <a:noFill/>
          <a:ln w="9525">
            <a:noFill/>
            <a:miter lim="800000"/>
            <a:headEnd/>
            <a:tailEnd/>
          </a:ln>
        </p:spPr>
        <p:txBody>
          <a:bodyPr anchor="b"/>
          <a:lstStyle/>
          <a:p>
            <a:pPr algn="r" eaLnBrk="0" hangingPunct="0"/>
            <a:fld id="{9D42E674-BB53-4DB7-B75A-FE59F8224A4B}" type="slidenum">
              <a:rPr lang="en-US">
                <a:solidFill>
                  <a:schemeClr val="tx1"/>
                </a:solidFill>
              </a:rPr>
              <a:pPr algn="r" eaLnBrk="0" hangingPunct="0"/>
              <a:t>18</a:t>
            </a:fld>
            <a:endParaRPr lang="en-US" dirty="0">
              <a:solidFill>
                <a:schemeClr val="tx1"/>
              </a:solidFill>
            </a:endParaRPr>
          </a:p>
        </p:txBody>
      </p:sp>
      <p:sp>
        <p:nvSpPr>
          <p:cNvPr id="43011" name="Rectangle 2"/>
          <p:cNvSpPr>
            <a:spLocks noGrp="1" noRot="1" noChangeAspect="1" noChangeArrowheads="1" noTextEdit="1"/>
          </p:cNvSpPr>
          <p:nvPr>
            <p:ph type="sldImg"/>
          </p:nvPr>
        </p:nvSpPr>
        <p:spPr>
          <a:xfrm>
            <a:off x="1289050" y="671513"/>
            <a:ext cx="4502150" cy="3376612"/>
          </a:xfrm>
          <a:ln/>
        </p:spPr>
      </p:sp>
      <p:sp>
        <p:nvSpPr>
          <p:cNvPr id="43012" name="Rectangle 3"/>
          <p:cNvSpPr>
            <a:spLocks noGrp="1" noChangeArrowheads="1"/>
          </p:cNvSpPr>
          <p:nvPr>
            <p:ph type="body" idx="1"/>
          </p:nvPr>
        </p:nvSpPr>
        <p:spPr>
          <a:xfrm>
            <a:off x="703263" y="4275138"/>
            <a:ext cx="5670550" cy="4057650"/>
          </a:xfrm>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010025" y="8553450"/>
            <a:ext cx="3067050" cy="450850"/>
          </a:xfrm>
          <a:prstGeom prst="rect">
            <a:avLst/>
          </a:prstGeom>
          <a:noFill/>
          <a:ln w="9525">
            <a:noFill/>
            <a:miter lim="800000"/>
            <a:headEnd/>
            <a:tailEnd/>
          </a:ln>
        </p:spPr>
        <p:txBody>
          <a:bodyPr anchor="b"/>
          <a:lstStyle/>
          <a:p>
            <a:pPr algn="r" eaLnBrk="0" hangingPunct="0"/>
            <a:fld id="{35A6E8C9-96B8-4332-A75A-88BC47854ED3}" type="slidenum">
              <a:rPr lang="en-US">
                <a:solidFill>
                  <a:schemeClr val="tx1"/>
                </a:solidFill>
              </a:rPr>
              <a:pPr algn="r" eaLnBrk="0" hangingPunct="0"/>
              <a:t>20</a:t>
            </a:fld>
            <a:endParaRPr lang="en-US" dirty="0">
              <a:solidFill>
                <a:schemeClr val="tx1"/>
              </a:solidFill>
            </a:endParaRPr>
          </a:p>
        </p:txBody>
      </p:sp>
      <p:sp>
        <p:nvSpPr>
          <p:cNvPr id="44035" name="Rectangle 2"/>
          <p:cNvSpPr>
            <a:spLocks noGrp="1" noRot="1" noChangeAspect="1" noChangeArrowheads="1" noTextEdit="1"/>
          </p:cNvSpPr>
          <p:nvPr>
            <p:ph type="sldImg"/>
          </p:nvPr>
        </p:nvSpPr>
        <p:spPr>
          <a:xfrm>
            <a:off x="1289050" y="671513"/>
            <a:ext cx="4502150" cy="3376612"/>
          </a:xfrm>
          <a:ln/>
        </p:spPr>
      </p:sp>
      <p:sp>
        <p:nvSpPr>
          <p:cNvPr id="44036" name="Rectangle 3"/>
          <p:cNvSpPr>
            <a:spLocks noGrp="1" noChangeArrowheads="1"/>
          </p:cNvSpPr>
          <p:nvPr>
            <p:ph type="body" idx="1"/>
          </p:nvPr>
        </p:nvSpPr>
        <p:spPr>
          <a:xfrm>
            <a:off x="703263" y="4275138"/>
            <a:ext cx="5670550" cy="4057650"/>
          </a:xfrm>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010025" y="8551863"/>
            <a:ext cx="3067050" cy="452437"/>
          </a:xfrm>
          <a:prstGeom prst="rect">
            <a:avLst/>
          </a:prstGeom>
          <a:noFill/>
          <a:ln w="9525">
            <a:noFill/>
            <a:miter lim="800000"/>
            <a:headEnd/>
            <a:tailEnd/>
          </a:ln>
        </p:spPr>
        <p:txBody>
          <a:bodyPr lIns="90571" tIns="45286" rIns="90571" bIns="45286" anchor="b"/>
          <a:lstStyle/>
          <a:p>
            <a:pPr algn="r" eaLnBrk="0" hangingPunct="0"/>
            <a:fld id="{41249AB8-2AA5-4260-BA57-0DA819D80131}" type="slidenum">
              <a:rPr lang="en-US">
                <a:solidFill>
                  <a:schemeClr val="tx1"/>
                </a:solidFill>
              </a:rPr>
              <a:pPr algn="r" eaLnBrk="0" hangingPunct="0"/>
              <a:t>22</a:t>
            </a:fld>
            <a:endParaRPr lang="en-US" dirty="0">
              <a:solidFill>
                <a:schemeClr val="tx1"/>
              </a:solidFill>
            </a:endParaRPr>
          </a:p>
        </p:txBody>
      </p:sp>
      <p:sp>
        <p:nvSpPr>
          <p:cNvPr id="40963" name="Rectangle 2"/>
          <p:cNvSpPr>
            <a:spLocks noGrp="1" noRot="1" noChangeAspect="1" noChangeArrowheads="1" noTextEdit="1"/>
          </p:cNvSpPr>
          <p:nvPr>
            <p:ph type="sldImg"/>
          </p:nvPr>
        </p:nvSpPr>
        <p:spPr>
          <a:xfrm>
            <a:off x="1289050" y="669925"/>
            <a:ext cx="4502150" cy="3376613"/>
          </a:xfrm>
          <a:ln/>
        </p:spPr>
      </p:sp>
      <p:sp>
        <p:nvSpPr>
          <p:cNvPr id="40964" name="Rectangle 3"/>
          <p:cNvSpPr>
            <a:spLocks noGrp="1" noChangeArrowheads="1"/>
          </p:cNvSpPr>
          <p:nvPr>
            <p:ph type="body" idx="1"/>
          </p:nvPr>
        </p:nvSpPr>
        <p:spPr>
          <a:xfrm>
            <a:off x="703263" y="4275138"/>
            <a:ext cx="5670550" cy="4059237"/>
          </a:xfrm>
          <a:noFill/>
          <a:ln/>
        </p:spPr>
        <p:txBody>
          <a:bodyPr/>
          <a:lstStyle/>
          <a:p>
            <a:pPr eaLnBrk="1" hangingPunct="1"/>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5" descr="title_globe"/>
          <p:cNvPicPr>
            <a:picLocks noChangeAspect="1" noChangeArrowheads="1"/>
          </p:cNvPicPr>
          <p:nvPr userDrawn="1"/>
        </p:nvPicPr>
        <p:blipFill>
          <a:blip r:embed="rId2" cstate="print"/>
          <a:srcRect/>
          <a:stretch>
            <a:fillRect/>
          </a:stretch>
        </p:blipFill>
        <p:spPr bwMode="auto">
          <a:xfrm>
            <a:off x="0" y="0"/>
            <a:ext cx="9145588" cy="2871788"/>
          </a:xfrm>
          <a:prstGeom prst="rect">
            <a:avLst/>
          </a:prstGeom>
          <a:noFill/>
          <a:ln w="9525">
            <a:noFill/>
            <a:miter lim="800000"/>
            <a:headEnd/>
            <a:tailEnd/>
          </a:ln>
        </p:spPr>
      </p:pic>
      <p:sp>
        <p:nvSpPr>
          <p:cNvPr id="4" name="Rectangle 13"/>
          <p:cNvSpPr>
            <a:spLocks noChangeArrowheads="1"/>
          </p:cNvSpPr>
          <p:nvPr userDrawn="1"/>
        </p:nvSpPr>
        <p:spPr bwMode="auto">
          <a:xfrm>
            <a:off x="0" y="969963"/>
            <a:ext cx="163513"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5" name="Rectangle 14"/>
          <p:cNvSpPr>
            <a:spLocks noChangeArrowheads="1"/>
          </p:cNvSpPr>
          <p:nvPr userDrawn="1"/>
        </p:nvSpPr>
        <p:spPr bwMode="auto">
          <a:xfrm>
            <a:off x="8980488" y="969963"/>
            <a:ext cx="163512"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pic>
        <p:nvPicPr>
          <p:cNvPr id="6" name="Picture 17" descr="FTI_logo_title"/>
          <p:cNvPicPr>
            <a:picLocks noChangeAspect="1" noChangeArrowheads="1"/>
          </p:cNvPicPr>
          <p:nvPr userDrawn="1"/>
        </p:nvPicPr>
        <p:blipFill>
          <a:blip r:embed="rId3" cstate="print"/>
          <a:srcRect/>
          <a:stretch>
            <a:fillRect/>
          </a:stretch>
        </p:blipFill>
        <p:spPr bwMode="auto">
          <a:xfrm>
            <a:off x="6373813" y="5975350"/>
            <a:ext cx="2279650" cy="547688"/>
          </a:xfrm>
          <a:prstGeom prst="rect">
            <a:avLst/>
          </a:prstGeom>
          <a:noFill/>
          <a:ln w="9525">
            <a:noFill/>
            <a:miter lim="800000"/>
            <a:headEnd/>
            <a:tailEnd/>
          </a:ln>
        </p:spPr>
      </p:pic>
      <p:sp>
        <p:nvSpPr>
          <p:cNvPr id="7" name="Text Box 18"/>
          <p:cNvSpPr txBox="1">
            <a:spLocks noChangeArrowheads="1"/>
          </p:cNvSpPr>
          <p:nvPr userDrawn="1"/>
        </p:nvSpPr>
        <p:spPr bwMode="auto">
          <a:xfrm>
            <a:off x="525463" y="5959475"/>
            <a:ext cx="3352800" cy="258763"/>
          </a:xfrm>
          <a:prstGeom prst="rect">
            <a:avLst/>
          </a:prstGeom>
          <a:noFill/>
          <a:ln w="9525">
            <a:noFill/>
            <a:miter lim="800000"/>
            <a:headEnd/>
            <a:tailEnd/>
          </a:ln>
          <a:effectLst/>
        </p:spPr>
        <p:txBody>
          <a:bodyPr lIns="0" tIns="0" rIns="0" bIns="0">
            <a:spAutoFit/>
          </a:bodyPr>
          <a:lstStyle/>
          <a:p>
            <a:pPr eaLnBrk="0" hangingPunct="0">
              <a:spcBef>
                <a:spcPct val="50000"/>
              </a:spcBef>
              <a:defRPr/>
            </a:pPr>
            <a:endParaRPr lang="en-US" sz="1700" dirty="0">
              <a:ea typeface="ＭＳ Ｐゴシック" pitchFamily="-112" charset="-128"/>
            </a:endParaRPr>
          </a:p>
        </p:txBody>
      </p:sp>
      <p:sp>
        <p:nvSpPr>
          <p:cNvPr id="15362" name="Rectangle 2"/>
          <p:cNvSpPr>
            <a:spLocks noGrp="1" noChangeArrowheads="1"/>
          </p:cNvSpPr>
          <p:nvPr>
            <p:ph type="ctrTitle"/>
          </p:nvPr>
        </p:nvSpPr>
        <p:spPr>
          <a:xfrm>
            <a:off x="519113" y="4259263"/>
            <a:ext cx="8161337" cy="1352550"/>
          </a:xfrm>
        </p:spPr>
        <p:txBody>
          <a:bodyPr anchor="t"/>
          <a:lstStyle>
            <a:lvl1pPr>
              <a:lnSpc>
                <a:spcPct val="80000"/>
              </a:lnSpc>
              <a:defRPr sz="3200">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7370CEA-4935-4948-9B80-2EAC44AA8B22}" type="slidenum">
              <a:rPr lang="en-US"/>
              <a:pPr>
                <a:defRPr/>
              </a:pPr>
              <a:t>‹#›</a:t>
            </a:fld>
            <a:endParaRPr lang="en-U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0813"/>
            <a:ext cx="2095500" cy="601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0813"/>
            <a:ext cx="6134100" cy="601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98A6791-AB27-4059-A966-EEF4D69B8773}" type="slidenum">
              <a:rPr lang="en-US"/>
              <a:pPr>
                <a:defRPr/>
              </a:pPr>
              <a:t>‹#›</a:t>
            </a:fld>
            <a:endParaRPr lang="en-US" sz="1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50813"/>
            <a:ext cx="8367712" cy="8397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82000" cy="4795838"/>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8799BA5-0D78-4D31-9621-8571B53EA2AF}" type="slidenum">
              <a:rPr lang="en-US"/>
              <a:pPr>
                <a:defRPr/>
              </a:pPr>
              <a:t>‹#›</a:t>
            </a:fld>
            <a:endParaRPr lang="en-US" sz="10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3"/>
          <p:cNvSpPr>
            <a:spLocks noGrp="1" noChangeArrowheads="1"/>
          </p:cNvSpPr>
          <p:nvPr>
            <p:ph type="sldNum" sz="quarter" idx="10"/>
          </p:nvPr>
        </p:nvSpPr>
        <p:spPr>
          <a:ln/>
        </p:spPr>
        <p:txBody>
          <a:bodyPr/>
          <a:lstStyle>
            <a:lvl1pPr>
              <a:defRPr/>
            </a:lvl1pPr>
          </a:lstStyle>
          <a:p>
            <a:pPr>
              <a:defRPr/>
            </a:pPr>
            <a:fld id="{39672289-E30A-4CBF-A7DC-9C5C24D3A56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sldNum" sz="quarter" idx="10"/>
          </p:nvPr>
        </p:nvSpPr>
        <p:spPr>
          <a:ln/>
        </p:spPr>
        <p:txBody>
          <a:bodyPr/>
          <a:lstStyle>
            <a:lvl1pPr>
              <a:defRPr/>
            </a:lvl1pPr>
          </a:lstStyle>
          <a:p>
            <a:pPr>
              <a:defRPr/>
            </a:pPr>
            <a:fld id="{6D8C677F-6B7C-4DD8-930C-401A9939D1A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3"/>
          <p:cNvSpPr>
            <a:spLocks noGrp="1" noChangeArrowheads="1"/>
          </p:cNvSpPr>
          <p:nvPr>
            <p:ph type="sldNum" sz="quarter" idx="10"/>
          </p:nvPr>
        </p:nvSpPr>
        <p:spPr>
          <a:ln/>
        </p:spPr>
        <p:txBody>
          <a:bodyPr/>
          <a:lstStyle>
            <a:lvl1pPr>
              <a:defRPr/>
            </a:lvl1pPr>
          </a:lstStyle>
          <a:p>
            <a:pPr>
              <a:defRPr/>
            </a:pPr>
            <a:fld id="{BF956FFC-479D-4D4E-A4C8-932E8063178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95600" y="1308100"/>
            <a:ext cx="279400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42000" y="1308100"/>
            <a:ext cx="279400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sldNum" sz="quarter" idx="10"/>
          </p:nvPr>
        </p:nvSpPr>
        <p:spPr>
          <a:ln/>
        </p:spPr>
        <p:txBody>
          <a:bodyPr/>
          <a:lstStyle>
            <a:lvl1pPr>
              <a:defRPr/>
            </a:lvl1pPr>
          </a:lstStyle>
          <a:p>
            <a:pPr>
              <a:defRPr/>
            </a:pPr>
            <a:fld id="{9C4AA348-A0C5-4597-A021-C71F03C435C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3"/>
          <p:cNvSpPr>
            <a:spLocks noGrp="1" noChangeArrowheads="1"/>
          </p:cNvSpPr>
          <p:nvPr>
            <p:ph type="sldNum" sz="quarter" idx="10"/>
          </p:nvPr>
        </p:nvSpPr>
        <p:spPr>
          <a:ln/>
        </p:spPr>
        <p:txBody>
          <a:bodyPr/>
          <a:lstStyle>
            <a:lvl1pPr>
              <a:defRPr/>
            </a:lvl1pPr>
          </a:lstStyle>
          <a:p>
            <a:pPr>
              <a:defRPr/>
            </a:pPr>
            <a:fld id="{227B5503-1FE6-4C0D-A393-BDC54598993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3"/>
          <p:cNvSpPr>
            <a:spLocks noGrp="1" noChangeArrowheads="1"/>
          </p:cNvSpPr>
          <p:nvPr>
            <p:ph type="sldNum" sz="quarter" idx="10"/>
          </p:nvPr>
        </p:nvSpPr>
        <p:spPr>
          <a:ln/>
        </p:spPr>
        <p:txBody>
          <a:bodyPr/>
          <a:lstStyle>
            <a:lvl1pPr>
              <a:defRPr/>
            </a:lvl1pPr>
          </a:lstStyle>
          <a:p>
            <a:pPr>
              <a:defRPr/>
            </a:pPr>
            <a:fld id="{CAC698FA-DCF3-476C-B134-846BEAB54D7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sldNum" sz="quarter" idx="10"/>
          </p:nvPr>
        </p:nvSpPr>
        <p:spPr>
          <a:ln/>
        </p:spPr>
        <p:txBody>
          <a:bodyPr/>
          <a:lstStyle>
            <a:lvl1pPr>
              <a:defRPr/>
            </a:lvl1pPr>
          </a:lstStyle>
          <a:p>
            <a:pPr>
              <a:defRPr/>
            </a:pPr>
            <a:fld id="{AE2FFDEA-2305-4409-ADD8-41A8DE6D281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2239F45-154F-42CA-9402-AFE8F0587909}" type="slidenum">
              <a:rPr lang="en-US"/>
              <a:pPr>
                <a:defRPr/>
              </a:pPr>
              <a:t>‹#›</a:t>
            </a:fld>
            <a:endParaRPr lang="en-US" sz="10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sldNum" sz="quarter" idx="10"/>
          </p:nvPr>
        </p:nvSpPr>
        <p:spPr>
          <a:ln/>
        </p:spPr>
        <p:txBody>
          <a:bodyPr/>
          <a:lstStyle>
            <a:lvl1pPr>
              <a:defRPr/>
            </a:lvl1pPr>
          </a:lstStyle>
          <a:p>
            <a:pPr>
              <a:defRPr/>
            </a:pPr>
            <a:fld id="{F02725B0-F7E0-4191-9D45-B4C1AF97B85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sldNum" sz="quarter" idx="10"/>
          </p:nvPr>
        </p:nvSpPr>
        <p:spPr>
          <a:ln/>
        </p:spPr>
        <p:txBody>
          <a:bodyPr/>
          <a:lstStyle>
            <a:lvl1pPr>
              <a:defRPr/>
            </a:lvl1pPr>
          </a:lstStyle>
          <a:p>
            <a:pPr>
              <a:defRPr/>
            </a:pPr>
            <a:fld id="{7AA50406-C975-4CD1-B124-225E2431836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sldNum" sz="quarter" idx="10"/>
          </p:nvPr>
        </p:nvSpPr>
        <p:spPr>
          <a:ln/>
        </p:spPr>
        <p:txBody>
          <a:bodyPr/>
          <a:lstStyle>
            <a:lvl1pPr>
              <a:defRPr/>
            </a:lvl1pPr>
          </a:lstStyle>
          <a:p>
            <a:pPr>
              <a:defRPr/>
            </a:pPr>
            <a:fld id="{BE017213-FC42-4F1D-974E-8F4FB5559BB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150813"/>
            <a:ext cx="2090737"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50813"/>
            <a:ext cx="6124575"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sldNum" sz="quarter" idx="10"/>
          </p:nvPr>
        </p:nvSpPr>
        <p:spPr>
          <a:ln/>
        </p:spPr>
        <p:txBody>
          <a:bodyPr/>
          <a:lstStyle>
            <a:lvl1pPr>
              <a:defRPr/>
            </a:lvl1pPr>
          </a:lstStyle>
          <a:p>
            <a:pPr>
              <a:defRPr/>
            </a:pPr>
            <a:fld id="{5796C197-5097-48AD-B986-56C0D7B454A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09C3ED72-9E17-436C-B1A0-DE0343EDF4FC}"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D6E13E32-6CC9-49FE-9640-7C578AF4DB5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05F21A13-ECA4-46C2-BA84-ADC7EEACACE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95600" y="1308100"/>
            <a:ext cx="279400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42000" y="1308100"/>
            <a:ext cx="279400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01E9B69C-2A3E-4B4C-AF9F-35BD455B8CA8}"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392B08F1-5582-470F-8165-79A7262C1A10}"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90EC573E-AB36-4DFA-A9D4-CE56E572460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1A2797-519E-42B1-8BDD-0B4B609D7538}" type="slidenum">
              <a:rPr lang="en-US"/>
              <a:pPr>
                <a:defRPr/>
              </a:pPr>
              <a:t>‹#›</a:t>
            </a:fld>
            <a:endParaRPr lang="en-US" sz="100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9F9C1081-5160-47CD-BEEC-BBB189CD3A3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BB2A8B7-E47A-4823-9124-52F1BDA7E8A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B3B7A3D4-2644-40AA-90E0-FD35784C577F}"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0F492783-91F2-4B8F-B868-534F3130BB94}"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150813"/>
            <a:ext cx="2090737"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50813"/>
            <a:ext cx="6124575"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65C8714C-5935-48B4-BA46-A91F76C81110}"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D9AAF7B-A098-45B2-8750-8E1A8A04B9BC}"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F1E3EC22-A926-476C-A641-B7F84754AC6F}"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69015BB1-8B0D-4707-A7FA-5E8AC2D36497}"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B9D847AE-544B-411F-88D0-2C6BD157245F}"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59E7699B-7D70-4C25-8A48-6A624DBF856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49F81C9-2E6B-4ED6-9675-7EAD60761918}" type="slidenum">
              <a:rPr lang="en-US"/>
              <a:pPr>
                <a:defRPr/>
              </a:pPr>
              <a:t>‹#›</a:t>
            </a:fld>
            <a:endParaRPr lang="en-US" sz="100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F4E98B1D-0529-41CA-BBD8-ED33DB41E452}"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405CD95B-433B-4CAD-BCAF-070DDFE9AD06}"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BC2C68E1-BED8-4E0C-8DCC-B91E53906C3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372385DF-AD7B-43E1-86CD-A33B89A9EFCE}"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BEE44F6-C452-4E15-A881-9E0523F0BD62}"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0813"/>
            <a:ext cx="2095500" cy="601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0813"/>
            <a:ext cx="6134100" cy="601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EBCC9631-4322-4874-9693-007C0633499D}"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3A1CBB2E-8036-4F42-84F3-B79878216D8B}"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DC074A2C-AAA1-4883-9E81-C5F799396BBE}"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B15308D2-4251-4E91-93D9-74A8E715BDA3}"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4795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sldNum" sz="quarter" idx="10"/>
          </p:nvPr>
        </p:nvSpPr>
        <p:spPr>
          <a:ln/>
        </p:spPr>
        <p:txBody>
          <a:bodyPr/>
          <a:lstStyle>
            <a:lvl1pPr>
              <a:defRPr/>
            </a:lvl1pPr>
          </a:lstStyle>
          <a:p>
            <a:pPr>
              <a:defRPr/>
            </a:pPr>
            <a:fld id="{467E4A28-8B90-4041-B8D1-8295CCBD793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B40D966-297A-41EB-A332-08133DBE633F}" type="slidenum">
              <a:rPr lang="en-US"/>
              <a:pPr>
                <a:defRPr/>
              </a:pPr>
              <a:t>‹#›</a:t>
            </a:fld>
            <a:endParaRPr lang="en-US" sz="100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sldNum" sz="quarter" idx="10"/>
          </p:nvPr>
        </p:nvSpPr>
        <p:spPr>
          <a:ln/>
        </p:spPr>
        <p:txBody>
          <a:bodyPr/>
          <a:lstStyle>
            <a:lvl1pPr>
              <a:defRPr/>
            </a:lvl1pPr>
          </a:lstStyle>
          <a:p>
            <a:pPr>
              <a:defRPr/>
            </a:pPr>
            <a:fld id="{B93E4E3A-8312-4C66-A93B-41C5A0F57794}"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sz="quarter" idx="10"/>
          </p:nvPr>
        </p:nvSpPr>
        <p:spPr>
          <a:ln/>
        </p:spPr>
        <p:txBody>
          <a:bodyPr/>
          <a:lstStyle>
            <a:lvl1pPr>
              <a:defRPr/>
            </a:lvl1pPr>
          </a:lstStyle>
          <a:p>
            <a:pPr>
              <a:defRPr/>
            </a:pPr>
            <a:fld id="{11584C82-DC13-4067-9FA2-F02E32FF5998}"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24A0E523-50FF-49FA-8882-8F5872969D1D}"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2B05FD3C-F9D6-4721-B923-C5168991D21F}"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35D4BC30-EB31-4BCA-9E38-B42F95A51595}"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1BF3CAC6-D93A-4527-8DB1-336F8448DBE6}"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0813"/>
            <a:ext cx="2095500" cy="601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0813"/>
            <a:ext cx="6134100" cy="601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8FA25214-E93F-46DD-B8DB-F2388551E6F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EBB2B52-18C4-4C5E-8AC7-E9BE8AF0EF0F}" type="slidenum">
              <a:rPr lang="en-US"/>
              <a:pPr>
                <a:defRPr/>
              </a:pPr>
              <a:t>‹#›</a:t>
            </a:fld>
            <a:endParaRPr lang="en-U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D6D07E9-7015-48EF-922B-146E7652346E}" type="slidenum">
              <a:rPr lang="en-US"/>
              <a:pPr>
                <a:defRPr/>
              </a:pPr>
              <a:t>‹#›</a:t>
            </a:fld>
            <a:endParaRPr lang="en-US" sz="10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6633CF-C69C-4DFB-A853-02861BDAC488}" type="slidenum">
              <a:rPr lang="en-US"/>
              <a:pPr>
                <a:defRPr/>
              </a:pPr>
              <a:t>‹#›</a:t>
            </a:fld>
            <a:endParaRPr lang="en-US" sz="1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77DDA80-558E-4016-A299-482933AEE6A7}" type="slidenum">
              <a:rPr lang="en-US"/>
              <a:pPr>
                <a:defRPr/>
              </a:pPr>
              <a:t>‹#›</a:t>
            </a:fld>
            <a:endParaRPr lang="en-U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50813"/>
            <a:ext cx="8367712" cy="8397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371600"/>
            <a:ext cx="8382000" cy="4795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888163" y="6577013"/>
            <a:ext cx="695325" cy="223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eaLnBrk="0" hangingPunct="0">
              <a:spcBef>
                <a:spcPct val="0"/>
              </a:spcBef>
              <a:spcAft>
                <a:spcPct val="0"/>
              </a:spcAft>
              <a:defRPr sz="900" b="1">
                <a:ea typeface="ＭＳ Ｐゴシック" pitchFamily="-112" charset="-128"/>
                <a:cs typeface="+mn-cs"/>
              </a:defRPr>
            </a:lvl1pPr>
          </a:lstStyle>
          <a:p>
            <a:pPr>
              <a:defRPr/>
            </a:pPr>
            <a:fld id="{D0878B64-3F25-4914-A4E7-0E98808AAE6B}" type="slidenum">
              <a:rPr lang="en-US"/>
              <a:pPr>
                <a:defRPr/>
              </a:pPr>
              <a:t>‹#›</a:t>
            </a:fld>
            <a:endParaRPr lang="en-US" sz="1000" dirty="0"/>
          </a:p>
        </p:txBody>
      </p:sp>
      <p:pic>
        <p:nvPicPr>
          <p:cNvPr id="1029" name="Picture 24" descr="ftiNewProportion_RM_RGB"/>
          <p:cNvPicPr>
            <a:picLocks noChangeAspect="1" noChangeArrowheads="1"/>
          </p:cNvPicPr>
          <p:nvPr userDrawn="1"/>
        </p:nvPicPr>
        <p:blipFill>
          <a:blip r:embed="rId14" cstate="print"/>
          <a:srcRect/>
          <a:stretch>
            <a:fillRect/>
          </a:stretch>
        </p:blipFill>
        <p:spPr bwMode="auto">
          <a:xfrm>
            <a:off x="7624763" y="6407150"/>
            <a:ext cx="1200150" cy="288925"/>
          </a:xfrm>
          <a:prstGeom prst="rect">
            <a:avLst/>
          </a:prstGeom>
          <a:noFill/>
          <a:ln w="9525">
            <a:noFill/>
            <a:miter lim="800000"/>
            <a:headEnd/>
            <a:tailEnd/>
          </a:ln>
        </p:spPr>
      </p:pic>
      <p:sp>
        <p:nvSpPr>
          <p:cNvPr id="1054" name="Rectangle 30"/>
          <p:cNvSpPr>
            <a:spLocks noChangeArrowheads="1"/>
          </p:cNvSpPr>
          <p:nvPr userDrawn="1"/>
        </p:nvSpPr>
        <p:spPr bwMode="auto">
          <a:xfrm>
            <a:off x="0" y="969963"/>
            <a:ext cx="163513"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055" name="Rectangle 31"/>
          <p:cNvSpPr>
            <a:spLocks noChangeArrowheads="1"/>
          </p:cNvSpPr>
          <p:nvPr userDrawn="1"/>
        </p:nvSpPr>
        <p:spPr bwMode="auto">
          <a:xfrm>
            <a:off x="8980488" y="969963"/>
            <a:ext cx="163512"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825"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dt="0"/>
  <p:txStyles>
    <p:titleStyle>
      <a:lvl1pPr algn="l" rtl="0" eaLnBrk="0" fontAlgn="base" hangingPunct="0">
        <a:spcBef>
          <a:spcPct val="0"/>
        </a:spcBef>
        <a:spcAft>
          <a:spcPct val="0"/>
        </a:spcAft>
        <a:defRPr sz="2200">
          <a:solidFill>
            <a:schemeClr val="accent2"/>
          </a:solidFill>
          <a:latin typeface="+mj-lt"/>
          <a:ea typeface="+mj-ea"/>
          <a:cs typeface="+mj-cs"/>
        </a:defRPr>
      </a:lvl1pPr>
      <a:lvl2pPr algn="l" rtl="0" eaLnBrk="0" fontAlgn="base" hangingPunct="0">
        <a:spcBef>
          <a:spcPct val="0"/>
        </a:spcBef>
        <a:spcAft>
          <a:spcPct val="0"/>
        </a:spcAft>
        <a:defRPr sz="2200">
          <a:solidFill>
            <a:schemeClr val="accent2"/>
          </a:solidFill>
          <a:latin typeface="Arial" charset="0"/>
          <a:ea typeface="ＭＳ Ｐゴシック" pitchFamily="-112" charset="-128"/>
        </a:defRPr>
      </a:lvl2pPr>
      <a:lvl3pPr algn="l" rtl="0" eaLnBrk="0" fontAlgn="base" hangingPunct="0">
        <a:spcBef>
          <a:spcPct val="0"/>
        </a:spcBef>
        <a:spcAft>
          <a:spcPct val="0"/>
        </a:spcAft>
        <a:defRPr sz="2200">
          <a:solidFill>
            <a:schemeClr val="accent2"/>
          </a:solidFill>
          <a:latin typeface="Arial" charset="0"/>
          <a:ea typeface="ＭＳ Ｐゴシック" pitchFamily="-112" charset="-128"/>
        </a:defRPr>
      </a:lvl3pPr>
      <a:lvl4pPr algn="l" rtl="0" eaLnBrk="0" fontAlgn="base" hangingPunct="0">
        <a:spcBef>
          <a:spcPct val="0"/>
        </a:spcBef>
        <a:spcAft>
          <a:spcPct val="0"/>
        </a:spcAft>
        <a:defRPr sz="2200">
          <a:solidFill>
            <a:schemeClr val="accent2"/>
          </a:solidFill>
          <a:latin typeface="Arial" charset="0"/>
          <a:ea typeface="ＭＳ Ｐゴシック" pitchFamily="-112" charset="-128"/>
        </a:defRPr>
      </a:lvl4pPr>
      <a:lvl5pPr algn="l" rtl="0" eaLnBrk="0" fontAlgn="base" hangingPunct="0">
        <a:spcBef>
          <a:spcPct val="0"/>
        </a:spcBef>
        <a:spcAft>
          <a:spcPct val="0"/>
        </a:spcAft>
        <a:defRPr sz="2200">
          <a:solidFill>
            <a:schemeClr val="accent2"/>
          </a:solidFill>
          <a:latin typeface="Arial" charset="0"/>
          <a:ea typeface="ＭＳ Ｐゴシック" pitchFamily="-112" charset="-128"/>
        </a:defRPr>
      </a:lvl5pPr>
      <a:lvl6pPr marL="457200" algn="l" rtl="0" fontAlgn="base">
        <a:spcBef>
          <a:spcPct val="0"/>
        </a:spcBef>
        <a:spcAft>
          <a:spcPct val="0"/>
        </a:spcAft>
        <a:defRPr sz="2200">
          <a:solidFill>
            <a:schemeClr val="accent2"/>
          </a:solidFill>
          <a:latin typeface="Arial" charset="0"/>
          <a:ea typeface="ＭＳ Ｐゴシック" pitchFamily="-112" charset="-128"/>
        </a:defRPr>
      </a:lvl6pPr>
      <a:lvl7pPr marL="914400" algn="l" rtl="0" fontAlgn="base">
        <a:spcBef>
          <a:spcPct val="0"/>
        </a:spcBef>
        <a:spcAft>
          <a:spcPct val="0"/>
        </a:spcAft>
        <a:defRPr sz="2200">
          <a:solidFill>
            <a:schemeClr val="accent2"/>
          </a:solidFill>
          <a:latin typeface="Arial" charset="0"/>
          <a:ea typeface="ＭＳ Ｐゴシック" pitchFamily="-112" charset="-128"/>
        </a:defRPr>
      </a:lvl7pPr>
      <a:lvl8pPr marL="1371600" algn="l" rtl="0" fontAlgn="base">
        <a:spcBef>
          <a:spcPct val="0"/>
        </a:spcBef>
        <a:spcAft>
          <a:spcPct val="0"/>
        </a:spcAft>
        <a:defRPr sz="2200">
          <a:solidFill>
            <a:schemeClr val="accent2"/>
          </a:solidFill>
          <a:latin typeface="Arial" charset="0"/>
          <a:ea typeface="ＭＳ Ｐゴシック" pitchFamily="-112" charset="-128"/>
        </a:defRPr>
      </a:lvl8pPr>
      <a:lvl9pPr marL="1828800" algn="l" rtl="0" fontAlgn="base">
        <a:spcBef>
          <a:spcPct val="0"/>
        </a:spcBef>
        <a:spcAft>
          <a:spcPct val="0"/>
        </a:spcAft>
        <a:defRPr sz="2200">
          <a:solidFill>
            <a:schemeClr val="accent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2400" b="1">
          <a:solidFill>
            <a:schemeClr val="accent2"/>
          </a:solidFill>
          <a:latin typeface="+mn-lt"/>
          <a:ea typeface="+mn-ea"/>
          <a:cs typeface="+mn-cs"/>
        </a:defRPr>
      </a:lvl1pPr>
      <a:lvl2pPr marL="400050" indent="-285750" algn="l" rtl="0" eaLnBrk="0" fontAlgn="base" hangingPunct="0">
        <a:spcBef>
          <a:spcPct val="50000"/>
        </a:spcBef>
        <a:spcAft>
          <a:spcPct val="0"/>
        </a:spcAft>
        <a:buClr>
          <a:srgbClr val="2E526B"/>
        </a:buClr>
        <a:buFont typeface="Times" charset="0"/>
        <a:buChar char="•"/>
        <a:defRPr>
          <a:solidFill>
            <a:schemeClr val="accent2"/>
          </a:solidFill>
          <a:latin typeface="+mn-lt"/>
          <a:ea typeface="+mn-ea"/>
        </a:defRPr>
      </a:lvl2pPr>
      <a:lvl3pPr marL="742950" indent="-228600" algn="l" rtl="0" eaLnBrk="0" fontAlgn="base" hangingPunct="0">
        <a:spcBef>
          <a:spcPct val="50000"/>
        </a:spcBef>
        <a:spcAft>
          <a:spcPct val="0"/>
        </a:spcAft>
        <a:buClr>
          <a:srgbClr val="2E526B"/>
        </a:buClr>
        <a:buFont typeface="Times" charset="0"/>
        <a:buChar char="•"/>
        <a:defRPr sz="1600">
          <a:solidFill>
            <a:schemeClr val="accent2"/>
          </a:solidFill>
          <a:latin typeface="+mn-lt"/>
          <a:ea typeface="+mn-ea"/>
        </a:defRPr>
      </a:lvl3pPr>
      <a:lvl4pPr marL="1085850" indent="-228600" algn="l" rtl="0" eaLnBrk="0" fontAlgn="base" hangingPunct="0">
        <a:spcBef>
          <a:spcPct val="50000"/>
        </a:spcBef>
        <a:spcAft>
          <a:spcPct val="0"/>
        </a:spcAft>
        <a:buClr>
          <a:srgbClr val="2E526B"/>
        </a:buClr>
        <a:buFont typeface="Times" charset="0"/>
        <a:buChar char="•"/>
        <a:defRPr sz="1600">
          <a:solidFill>
            <a:schemeClr val="accent2"/>
          </a:solidFill>
          <a:latin typeface="+mn-lt"/>
          <a:ea typeface="+mn-ea"/>
        </a:defRPr>
      </a:lvl4pPr>
      <a:lvl5pPr marL="1428750" indent="-228600" algn="l" rtl="0" eaLnBrk="0" fontAlgn="base" hangingPunct="0">
        <a:spcBef>
          <a:spcPct val="50000"/>
        </a:spcBef>
        <a:spcAft>
          <a:spcPct val="0"/>
        </a:spcAft>
        <a:buClr>
          <a:srgbClr val="2E526B"/>
        </a:buClr>
        <a:buFont typeface="Times" charset="0"/>
        <a:buChar char="•"/>
        <a:defRPr sz="1600">
          <a:solidFill>
            <a:schemeClr val="accent2"/>
          </a:solidFill>
          <a:latin typeface="+mn-lt"/>
          <a:ea typeface="+mn-ea"/>
        </a:defRPr>
      </a:lvl5pPr>
      <a:lvl6pPr marL="1885950" indent="-228600" algn="l" rtl="0" fontAlgn="base">
        <a:spcBef>
          <a:spcPct val="50000"/>
        </a:spcBef>
        <a:spcAft>
          <a:spcPct val="0"/>
        </a:spcAft>
        <a:buClr>
          <a:srgbClr val="2E526B"/>
        </a:buClr>
        <a:buFont typeface="Times" pitchFamily="18" charset="0"/>
        <a:buChar char="•"/>
        <a:defRPr sz="1600">
          <a:solidFill>
            <a:schemeClr val="accent2"/>
          </a:solidFill>
          <a:latin typeface="+mn-lt"/>
          <a:ea typeface="+mn-ea"/>
        </a:defRPr>
      </a:lvl6pPr>
      <a:lvl7pPr marL="2343150" indent="-228600" algn="l" rtl="0" fontAlgn="base">
        <a:spcBef>
          <a:spcPct val="50000"/>
        </a:spcBef>
        <a:spcAft>
          <a:spcPct val="0"/>
        </a:spcAft>
        <a:buClr>
          <a:srgbClr val="2E526B"/>
        </a:buClr>
        <a:buFont typeface="Times" pitchFamily="18" charset="0"/>
        <a:buChar char="•"/>
        <a:defRPr sz="1600">
          <a:solidFill>
            <a:schemeClr val="accent2"/>
          </a:solidFill>
          <a:latin typeface="+mn-lt"/>
          <a:ea typeface="+mn-ea"/>
        </a:defRPr>
      </a:lvl7pPr>
      <a:lvl8pPr marL="2800350" indent="-228600" algn="l" rtl="0" fontAlgn="base">
        <a:spcBef>
          <a:spcPct val="50000"/>
        </a:spcBef>
        <a:spcAft>
          <a:spcPct val="0"/>
        </a:spcAft>
        <a:buClr>
          <a:srgbClr val="2E526B"/>
        </a:buClr>
        <a:buFont typeface="Times" pitchFamily="18" charset="0"/>
        <a:buChar char="•"/>
        <a:defRPr sz="1600">
          <a:solidFill>
            <a:schemeClr val="accent2"/>
          </a:solidFill>
          <a:latin typeface="+mn-lt"/>
          <a:ea typeface="+mn-ea"/>
        </a:defRPr>
      </a:lvl8pPr>
      <a:lvl9pPr marL="3257550" indent="-228600" algn="l" rtl="0" fontAlgn="base">
        <a:spcBef>
          <a:spcPct val="50000"/>
        </a:spcBef>
        <a:spcAft>
          <a:spcPct val="0"/>
        </a:spcAft>
        <a:buClr>
          <a:srgbClr val="2E526B"/>
        </a:buClr>
        <a:buFont typeface="Times" pitchFamily="18" charset="0"/>
        <a:buChar char="•"/>
        <a:defRPr sz="16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818" name="Rectangle 10"/>
          <p:cNvSpPr>
            <a:spLocks noChangeArrowheads="1"/>
          </p:cNvSpPr>
          <p:nvPr userDrawn="1"/>
        </p:nvSpPr>
        <p:spPr bwMode="auto">
          <a:xfrm>
            <a:off x="0" y="969963"/>
            <a:ext cx="163513"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19819" name="Rectangle 11"/>
          <p:cNvSpPr>
            <a:spLocks noChangeArrowheads="1"/>
          </p:cNvSpPr>
          <p:nvPr userDrawn="1"/>
        </p:nvSpPr>
        <p:spPr bwMode="auto">
          <a:xfrm>
            <a:off x="8980488" y="969963"/>
            <a:ext cx="163512"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19820" name="Line 12"/>
          <p:cNvSpPr>
            <a:spLocks noChangeShapeType="1"/>
          </p:cNvSpPr>
          <p:nvPr userDrawn="1"/>
        </p:nvSpPr>
        <p:spPr bwMode="auto">
          <a:xfrm>
            <a:off x="2667000" y="1257300"/>
            <a:ext cx="0" cy="4940300"/>
          </a:xfrm>
          <a:prstGeom prst="line">
            <a:avLst/>
          </a:prstGeom>
          <a:noFill/>
          <a:ln w="9525">
            <a:solidFill>
              <a:schemeClr val="tx1"/>
            </a:solidFill>
            <a:round/>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19821" name="Rectangle 13"/>
          <p:cNvSpPr>
            <a:spLocks noChangeArrowheads="1"/>
          </p:cNvSpPr>
          <p:nvPr userDrawn="1"/>
        </p:nvSpPr>
        <p:spPr bwMode="auto">
          <a:xfrm>
            <a:off x="1358900" y="1320800"/>
            <a:ext cx="1168400" cy="1168400"/>
          </a:xfrm>
          <a:prstGeom prst="rect">
            <a:avLst/>
          </a:prstGeom>
          <a:solidFill>
            <a:srgbClr val="DADADA"/>
          </a:solidFill>
          <a:ln w="9525">
            <a:noFill/>
            <a:miter lim="800000"/>
            <a:headEnd/>
            <a:tailEnd/>
          </a:ln>
          <a:effectLst/>
        </p:spPr>
        <p:txBody>
          <a:bodyPr wrap="none" anchor="ctr"/>
          <a:lstStyle/>
          <a:p>
            <a:pPr algn="ctr" eaLnBrk="0" hangingPunct="0">
              <a:defRPr/>
            </a:pPr>
            <a:r>
              <a:rPr lang="en-US" sz="1000" dirty="0">
                <a:solidFill>
                  <a:schemeClr val="tx2"/>
                </a:solidFill>
                <a:ea typeface="ＭＳ Ｐゴシック" pitchFamily="-112" charset="-128"/>
              </a:rPr>
              <a:t>Placeholder</a:t>
            </a:r>
          </a:p>
          <a:p>
            <a:pPr algn="ctr" eaLnBrk="0" hangingPunct="0">
              <a:defRPr/>
            </a:pPr>
            <a:r>
              <a:rPr lang="en-US" sz="1000" dirty="0">
                <a:solidFill>
                  <a:schemeClr val="tx2"/>
                </a:solidFill>
                <a:ea typeface="ＭＳ Ｐゴシック" pitchFamily="-112" charset="-128"/>
              </a:rPr>
              <a:t> (cover this</a:t>
            </a:r>
          </a:p>
          <a:p>
            <a:pPr algn="ctr" eaLnBrk="0" hangingPunct="0">
              <a:defRPr/>
            </a:pPr>
            <a:r>
              <a:rPr lang="en-US" sz="1000" dirty="0">
                <a:solidFill>
                  <a:schemeClr val="tx2"/>
                </a:solidFill>
                <a:ea typeface="ＭＳ Ｐゴシック" pitchFamily="-112" charset="-128"/>
              </a:rPr>
              <a:t>with your</a:t>
            </a:r>
          </a:p>
          <a:p>
            <a:pPr algn="ctr" eaLnBrk="0" hangingPunct="0">
              <a:defRPr/>
            </a:pPr>
            <a:r>
              <a:rPr lang="en-US" sz="1000" dirty="0">
                <a:solidFill>
                  <a:schemeClr val="tx2"/>
                </a:solidFill>
                <a:ea typeface="ＭＳ Ｐゴシック" pitchFamily="-112" charset="-128"/>
              </a:rPr>
              <a:t>picture)</a:t>
            </a:r>
          </a:p>
        </p:txBody>
      </p:sp>
      <p:sp>
        <p:nvSpPr>
          <p:cNvPr id="2054" name="Rectangle 16"/>
          <p:cNvSpPr>
            <a:spLocks noGrp="1" noChangeArrowheads="1"/>
          </p:cNvSpPr>
          <p:nvPr>
            <p:ph type="title"/>
          </p:nvPr>
        </p:nvSpPr>
        <p:spPr bwMode="auto">
          <a:xfrm>
            <a:off x="395288" y="150813"/>
            <a:ext cx="8367712" cy="8397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5" name="Rectangle 25"/>
          <p:cNvSpPr>
            <a:spLocks noGrp="1" noChangeArrowheads="1"/>
          </p:cNvSpPr>
          <p:nvPr>
            <p:ph type="body" idx="1"/>
          </p:nvPr>
        </p:nvSpPr>
        <p:spPr bwMode="auto">
          <a:xfrm>
            <a:off x="2895600" y="1308100"/>
            <a:ext cx="5740400" cy="4894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XXX XXX is a senior managing director in FTI‘s Corporate Finance practice and is based in XXX.</a:t>
            </a:r>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p:txBody>
      </p:sp>
      <p:sp>
        <p:nvSpPr>
          <p:cNvPr id="119841" name="Rectangle 33"/>
          <p:cNvSpPr>
            <a:spLocks noGrp="1" noChangeArrowheads="1"/>
          </p:cNvSpPr>
          <p:nvPr>
            <p:ph type="sldNum" sz="quarter" idx="4"/>
          </p:nvPr>
        </p:nvSpPr>
        <p:spPr bwMode="auto">
          <a:xfrm>
            <a:off x="6888163" y="6577013"/>
            <a:ext cx="695325" cy="223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eaLnBrk="0" hangingPunct="0">
              <a:spcBef>
                <a:spcPct val="0"/>
              </a:spcBef>
              <a:spcAft>
                <a:spcPct val="0"/>
              </a:spcAft>
              <a:defRPr sz="900" b="1">
                <a:ea typeface="ＭＳ Ｐゴシック" pitchFamily="-112" charset="-128"/>
                <a:cs typeface="+mn-cs"/>
              </a:defRPr>
            </a:lvl1pPr>
          </a:lstStyle>
          <a:p>
            <a:pPr>
              <a:defRPr/>
            </a:pPr>
            <a:fld id="{EBE7DCCF-5E69-4363-AAE7-45CDCF2547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spcBef>
          <a:spcPct val="0"/>
        </a:spcBef>
        <a:spcAft>
          <a:spcPct val="0"/>
        </a:spcAft>
        <a:defRPr sz="2200">
          <a:solidFill>
            <a:srgbClr val="45637A"/>
          </a:solidFill>
          <a:latin typeface="+mj-lt"/>
          <a:ea typeface="+mj-ea"/>
          <a:cs typeface="+mj-cs"/>
        </a:defRPr>
      </a:lvl1pPr>
      <a:lvl2pPr algn="l" rtl="0" eaLnBrk="0" fontAlgn="base" hangingPunct="0">
        <a:spcBef>
          <a:spcPct val="0"/>
        </a:spcBef>
        <a:spcAft>
          <a:spcPct val="0"/>
        </a:spcAft>
        <a:defRPr sz="2200">
          <a:solidFill>
            <a:srgbClr val="45637A"/>
          </a:solidFill>
          <a:latin typeface="Arial" charset="0"/>
          <a:ea typeface="ＭＳ Ｐゴシック" pitchFamily="-112" charset="-128"/>
        </a:defRPr>
      </a:lvl2pPr>
      <a:lvl3pPr algn="l" rtl="0" eaLnBrk="0" fontAlgn="base" hangingPunct="0">
        <a:spcBef>
          <a:spcPct val="0"/>
        </a:spcBef>
        <a:spcAft>
          <a:spcPct val="0"/>
        </a:spcAft>
        <a:defRPr sz="2200">
          <a:solidFill>
            <a:srgbClr val="45637A"/>
          </a:solidFill>
          <a:latin typeface="Arial" charset="0"/>
          <a:ea typeface="ＭＳ Ｐゴシック" pitchFamily="-112" charset="-128"/>
        </a:defRPr>
      </a:lvl3pPr>
      <a:lvl4pPr algn="l" rtl="0" eaLnBrk="0" fontAlgn="base" hangingPunct="0">
        <a:spcBef>
          <a:spcPct val="0"/>
        </a:spcBef>
        <a:spcAft>
          <a:spcPct val="0"/>
        </a:spcAft>
        <a:defRPr sz="2200">
          <a:solidFill>
            <a:srgbClr val="45637A"/>
          </a:solidFill>
          <a:latin typeface="Arial" charset="0"/>
          <a:ea typeface="ＭＳ Ｐゴシック" pitchFamily="-112" charset="-128"/>
        </a:defRPr>
      </a:lvl4pPr>
      <a:lvl5pPr algn="l" rtl="0" eaLnBrk="0" fontAlgn="base" hangingPunct="0">
        <a:spcBef>
          <a:spcPct val="0"/>
        </a:spcBef>
        <a:spcAft>
          <a:spcPct val="0"/>
        </a:spcAft>
        <a:defRPr sz="2200">
          <a:solidFill>
            <a:srgbClr val="45637A"/>
          </a:solidFill>
          <a:latin typeface="Arial" charset="0"/>
          <a:ea typeface="ＭＳ Ｐゴシック" pitchFamily="-112" charset="-128"/>
        </a:defRPr>
      </a:lvl5pPr>
      <a:lvl6pPr marL="457200" algn="l" rtl="0" fontAlgn="base">
        <a:spcBef>
          <a:spcPct val="0"/>
        </a:spcBef>
        <a:spcAft>
          <a:spcPct val="0"/>
        </a:spcAft>
        <a:defRPr sz="2200">
          <a:solidFill>
            <a:srgbClr val="45637A"/>
          </a:solidFill>
          <a:latin typeface="Arial" charset="0"/>
          <a:ea typeface="ＭＳ Ｐゴシック" pitchFamily="-112" charset="-128"/>
        </a:defRPr>
      </a:lvl6pPr>
      <a:lvl7pPr marL="914400" algn="l" rtl="0" fontAlgn="base">
        <a:spcBef>
          <a:spcPct val="0"/>
        </a:spcBef>
        <a:spcAft>
          <a:spcPct val="0"/>
        </a:spcAft>
        <a:defRPr sz="2200">
          <a:solidFill>
            <a:srgbClr val="45637A"/>
          </a:solidFill>
          <a:latin typeface="Arial" charset="0"/>
          <a:ea typeface="ＭＳ Ｐゴシック" pitchFamily="-112" charset="-128"/>
        </a:defRPr>
      </a:lvl7pPr>
      <a:lvl8pPr marL="1371600" algn="l" rtl="0" fontAlgn="base">
        <a:spcBef>
          <a:spcPct val="0"/>
        </a:spcBef>
        <a:spcAft>
          <a:spcPct val="0"/>
        </a:spcAft>
        <a:defRPr sz="2200">
          <a:solidFill>
            <a:srgbClr val="45637A"/>
          </a:solidFill>
          <a:latin typeface="Arial" charset="0"/>
          <a:ea typeface="ＭＳ Ｐゴシック" pitchFamily="-112" charset="-128"/>
        </a:defRPr>
      </a:lvl8pPr>
      <a:lvl9pPr marL="1828800" algn="l" rtl="0" fontAlgn="base">
        <a:spcBef>
          <a:spcPct val="0"/>
        </a:spcBef>
        <a:spcAft>
          <a:spcPct val="0"/>
        </a:spcAft>
        <a:defRPr sz="2200">
          <a:solidFill>
            <a:srgbClr val="45637A"/>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1000">
          <a:solidFill>
            <a:srgbClr val="000000"/>
          </a:solidFill>
          <a:latin typeface="+mn-lt"/>
          <a:ea typeface="+mn-ea"/>
          <a:cs typeface="+mn-cs"/>
        </a:defRPr>
      </a:lvl1pPr>
      <a:lvl2pPr marL="400050" indent="-285750" algn="l" rtl="0" eaLnBrk="0" fontAlgn="base" hangingPunct="0">
        <a:spcBef>
          <a:spcPct val="50000"/>
        </a:spcBef>
        <a:spcAft>
          <a:spcPct val="0"/>
        </a:spcAft>
        <a:buClr>
          <a:srgbClr val="2E526B"/>
        </a:buClr>
        <a:buFont typeface="Times" charset="0"/>
        <a:buChar char="•"/>
        <a:defRPr>
          <a:solidFill>
            <a:srgbClr val="45637A"/>
          </a:solidFill>
          <a:latin typeface="+mn-lt"/>
          <a:ea typeface="+mn-ea"/>
        </a:defRPr>
      </a:lvl2pPr>
      <a:lvl3pPr marL="7429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3pPr>
      <a:lvl4pPr marL="10858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4pPr>
      <a:lvl5pPr marL="14287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5pPr>
      <a:lvl6pPr marL="18859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6pPr>
      <a:lvl7pPr marL="23431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7pPr>
      <a:lvl8pPr marL="28003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8pPr>
      <a:lvl9pPr marL="32575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userDrawn="1"/>
        </p:nvSpPr>
        <p:spPr bwMode="auto">
          <a:xfrm>
            <a:off x="0" y="969963"/>
            <a:ext cx="163513"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58723" name="Rectangle 3"/>
          <p:cNvSpPr>
            <a:spLocks noChangeArrowheads="1"/>
          </p:cNvSpPr>
          <p:nvPr userDrawn="1"/>
        </p:nvSpPr>
        <p:spPr bwMode="auto">
          <a:xfrm>
            <a:off x="8980488" y="969963"/>
            <a:ext cx="163512"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58724" name="Line 4"/>
          <p:cNvSpPr>
            <a:spLocks noChangeShapeType="1"/>
          </p:cNvSpPr>
          <p:nvPr userDrawn="1"/>
        </p:nvSpPr>
        <p:spPr bwMode="auto">
          <a:xfrm>
            <a:off x="2667000" y="1257300"/>
            <a:ext cx="0" cy="4940300"/>
          </a:xfrm>
          <a:prstGeom prst="line">
            <a:avLst/>
          </a:prstGeom>
          <a:noFill/>
          <a:ln w="9525">
            <a:solidFill>
              <a:schemeClr val="tx1"/>
            </a:solidFill>
            <a:round/>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3077" name="Rectangle 6"/>
          <p:cNvSpPr>
            <a:spLocks noGrp="1" noChangeArrowheads="1"/>
          </p:cNvSpPr>
          <p:nvPr>
            <p:ph type="title"/>
          </p:nvPr>
        </p:nvSpPr>
        <p:spPr bwMode="auto">
          <a:xfrm>
            <a:off x="395288" y="150813"/>
            <a:ext cx="8367712" cy="8397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8" name="Rectangle 8"/>
          <p:cNvSpPr>
            <a:spLocks noGrp="1" noChangeArrowheads="1"/>
          </p:cNvSpPr>
          <p:nvPr>
            <p:ph type="body" idx="1"/>
          </p:nvPr>
        </p:nvSpPr>
        <p:spPr bwMode="auto">
          <a:xfrm>
            <a:off x="2895600" y="1308100"/>
            <a:ext cx="5740400" cy="4894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XXX XXX is a senior managing director in FTI‘s Corporate Finance practice and is based in XXX.</a:t>
            </a:r>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a:p>
            <a:pPr lvl="0"/>
            <a:endParaRPr lang="en-US" smtClean="0"/>
          </a:p>
        </p:txBody>
      </p:sp>
      <p:sp>
        <p:nvSpPr>
          <p:cNvPr id="158731" name="Rectangle 11"/>
          <p:cNvSpPr>
            <a:spLocks noGrp="1" noChangeArrowheads="1"/>
          </p:cNvSpPr>
          <p:nvPr>
            <p:ph type="sldNum" sz="quarter" idx="4"/>
          </p:nvPr>
        </p:nvSpPr>
        <p:spPr bwMode="auto">
          <a:xfrm>
            <a:off x="6888163" y="6577013"/>
            <a:ext cx="695325" cy="223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eaLnBrk="0" hangingPunct="0">
              <a:spcBef>
                <a:spcPct val="0"/>
              </a:spcBef>
              <a:spcAft>
                <a:spcPct val="0"/>
              </a:spcAft>
              <a:defRPr sz="900" b="1">
                <a:ea typeface="ＭＳ Ｐゴシック" pitchFamily="-112" charset="-128"/>
                <a:cs typeface="+mn-cs"/>
              </a:defRPr>
            </a:lvl1pPr>
          </a:lstStyle>
          <a:p>
            <a:pPr>
              <a:defRPr/>
            </a:pPr>
            <a:fld id="{AB85624F-F614-44A0-B245-5C6AAE3A0F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rtl="0" eaLnBrk="0" fontAlgn="base" hangingPunct="0">
        <a:spcBef>
          <a:spcPct val="0"/>
        </a:spcBef>
        <a:spcAft>
          <a:spcPct val="0"/>
        </a:spcAft>
        <a:defRPr sz="2200">
          <a:solidFill>
            <a:srgbClr val="45637A"/>
          </a:solidFill>
          <a:latin typeface="+mj-lt"/>
          <a:ea typeface="+mj-ea"/>
          <a:cs typeface="+mj-cs"/>
        </a:defRPr>
      </a:lvl1pPr>
      <a:lvl2pPr algn="l" rtl="0" eaLnBrk="0" fontAlgn="base" hangingPunct="0">
        <a:spcBef>
          <a:spcPct val="0"/>
        </a:spcBef>
        <a:spcAft>
          <a:spcPct val="0"/>
        </a:spcAft>
        <a:defRPr sz="2200">
          <a:solidFill>
            <a:srgbClr val="45637A"/>
          </a:solidFill>
          <a:latin typeface="Arial" charset="0"/>
          <a:ea typeface="ＭＳ Ｐゴシック" pitchFamily="-112" charset="-128"/>
        </a:defRPr>
      </a:lvl2pPr>
      <a:lvl3pPr algn="l" rtl="0" eaLnBrk="0" fontAlgn="base" hangingPunct="0">
        <a:spcBef>
          <a:spcPct val="0"/>
        </a:spcBef>
        <a:spcAft>
          <a:spcPct val="0"/>
        </a:spcAft>
        <a:defRPr sz="2200">
          <a:solidFill>
            <a:srgbClr val="45637A"/>
          </a:solidFill>
          <a:latin typeface="Arial" charset="0"/>
          <a:ea typeface="ＭＳ Ｐゴシック" pitchFamily="-112" charset="-128"/>
        </a:defRPr>
      </a:lvl3pPr>
      <a:lvl4pPr algn="l" rtl="0" eaLnBrk="0" fontAlgn="base" hangingPunct="0">
        <a:spcBef>
          <a:spcPct val="0"/>
        </a:spcBef>
        <a:spcAft>
          <a:spcPct val="0"/>
        </a:spcAft>
        <a:defRPr sz="2200">
          <a:solidFill>
            <a:srgbClr val="45637A"/>
          </a:solidFill>
          <a:latin typeface="Arial" charset="0"/>
          <a:ea typeface="ＭＳ Ｐゴシック" pitchFamily="-112" charset="-128"/>
        </a:defRPr>
      </a:lvl4pPr>
      <a:lvl5pPr algn="l" rtl="0" eaLnBrk="0" fontAlgn="base" hangingPunct="0">
        <a:spcBef>
          <a:spcPct val="0"/>
        </a:spcBef>
        <a:spcAft>
          <a:spcPct val="0"/>
        </a:spcAft>
        <a:defRPr sz="2200">
          <a:solidFill>
            <a:srgbClr val="45637A"/>
          </a:solidFill>
          <a:latin typeface="Arial" charset="0"/>
          <a:ea typeface="ＭＳ Ｐゴシック" pitchFamily="-112" charset="-128"/>
        </a:defRPr>
      </a:lvl5pPr>
      <a:lvl6pPr marL="457200" algn="l" rtl="0" fontAlgn="base">
        <a:spcBef>
          <a:spcPct val="0"/>
        </a:spcBef>
        <a:spcAft>
          <a:spcPct val="0"/>
        </a:spcAft>
        <a:defRPr sz="2200">
          <a:solidFill>
            <a:srgbClr val="45637A"/>
          </a:solidFill>
          <a:latin typeface="Arial" charset="0"/>
          <a:ea typeface="ＭＳ Ｐゴシック" pitchFamily="-112" charset="-128"/>
        </a:defRPr>
      </a:lvl6pPr>
      <a:lvl7pPr marL="914400" algn="l" rtl="0" fontAlgn="base">
        <a:spcBef>
          <a:spcPct val="0"/>
        </a:spcBef>
        <a:spcAft>
          <a:spcPct val="0"/>
        </a:spcAft>
        <a:defRPr sz="2200">
          <a:solidFill>
            <a:srgbClr val="45637A"/>
          </a:solidFill>
          <a:latin typeface="Arial" charset="0"/>
          <a:ea typeface="ＭＳ Ｐゴシック" pitchFamily="-112" charset="-128"/>
        </a:defRPr>
      </a:lvl7pPr>
      <a:lvl8pPr marL="1371600" algn="l" rtl="0" fontAlgn="base">
        <a:spcBef>
          <a:spcPct val="0"/>
        </a:spcBef>
        <a:spcAft>
          <a:spcPct val="0"/>
        </a:spcAft>
        <a:defRPr sz="2200">
          <a:solidFill>
            <a:srgbClr val="45637A"/>
          </a:solidFill>
          <a:latin typeface="Arial" charset="0"/>
          <a:ea typeface="ＭＳ Ｐゴシック" pitchFamily="-112" charset="-128"/>
        </a:defRPr>
      </a:lvl8pPr>
      <a:lvl9pPr marL="1828800" algn="l" rtl="0" fontAlgn="base">
        <a:spcBef>
          <a:spcPct val="0"/>
        </a:spcBef>
        <a:spcAft>
          <a:spcPct val="0"/>
        </a:spcAft>
        <a:defRPr sz="2200">
          <a:solidFill>
            <a:srgbClr val="45637A"/>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400050" indent="-285750" algn="l" rtl="0" eaLnBrk="0" fontAlgn="base" hangingPunct="0">
        <a:spcBef>
          <a:spcPct val="50000"/>
        </a:spcBef>
        <a:spcAft>
          <a:spcPct val="0"/>
        </a:spcAft>
        <a:buClr>
          <a:srgbClr val="2E526B"/>
        </a:buClr>
        <a:buFont typeface="Times" charset="0"/>
        <a:buChar char="•"/>
        <a:defRPr>
          <a:solidFill>
            <a:srgbClr val="45637A"/>
          </a:solidFill>
          <a:latin typeface="+mn-lt"/>
          <a:ea typeface="+mn-ea"/>
        </a:defRPr>
      </a:lvl2pPr>
      <a:lvl3pPr marL="7429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3pPr>
      <a:lvl4pPr marL="10858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4pPr>
      <a:lvl5pPr marL="14287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5pPr>
      <a:lvl6pPr marL="18859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6pPr>
      <a:lvl7pPr marL="23431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7pPr>
      <a:lvl8pPr marL="28003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8pPr>
      <a:lvl9pPr marL="32575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bwMode="auto">
          <a:xfrm>
            <a:off x="395288" y="150813"/>
            <a:ext cx="8367712" cy="8397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4099" name="Rectangle 7"/>
          <p:cNvSpPr>
            <a:spLocks noGrp="1" noChangeArrowheads="1"/>
          </p:cNvSpPr>
          <p:nvPr>
            <p:ph type="body" idx="1"/>
          </p:nvPr>
        </p:nvSpPr>
        <p:spPr bwMode="auto">
          <a:xfrm>
            <a:off x="381000" y="1371600"/>
            <a:ext cx="8382000" cy="4795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2826" name="Rectangle 10"/>
          <p:cNvSpPr>
            <a:spLocks noChangeArrowheads="1"/>
          </p:cNvSpPr>
          <p:nvPr userDrawn="1"/>
        </p:nvSpPr>
        <p:spPr bwMode="auto">
          <a:xfrm>
            <a:off x="0" y="969963"/>
            <a:ext cx="163513"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62827" name="Rectangle 11"/>
          <p:cNvSpPr>
            <a:spLocks noChangeArrowheads="1"/>
          </p:cNvSpPr>
          <p:nvPr userDrawn="1"/>
        </p:nvSpPr>
        <p:spPr bwMode="auto">
          <a:xfrm>
            <a:off x="8980488" y="969963"/>
            <a:ext cx="163512"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62829" name="Rectangle 13"/>
          <p:cNvSpPr>
            <a:spLocks noGrp="1" noChangeArrowheads="1"/>
          </p:cNvSpPr>
          <p:nvPr>
            <p:ph type="sldNum" sz="quarter" idx="4"/>
          </p:nvPr>
        </p:nvSpPr>
        <p:spPr bwMode="auto">
          <a:xfrm>
            <a:off x="6888163" y="6577013"/>
            <a:ext cx="695325" cy="223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eaLnBrk="0" hangingPunct="0">
              <a:spcBef>
                <a:spcPct val="0"/>
              </a:spcBef>
              <a:spcAft>
                <a:spcPct val="0"/>
              </a:spcAft>
              <a:defRPr sz="900" b="1">
                <a:ea typeface="ＭＳ Ｐゴシック" pitchFamily="-112" charset="-128"/>
                <a:cs typeface="+mn-cs"/>
              </a:defRPr>
            </a:lvl1pPr>
          </a:lstStyle>
          <a:p>
            <a:pPr>
              <a:defRPr/>
            </a:pPr>
            <a:fld id="{4BDF39CF-7BCC-4DE8-9868-B35A9D12227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l" rtl="0" eaLnBrk="0" fontAlgn="base" hangingPunct="0">
        <a:spcBef>
          <a:spcPct val="0"/>
        </a:spcBef>
        <a:spcAft>
          <a:spcPct val="0"/>
        </a:spcAft>
        <a:defRPr sz="2200">
          <a:solidFill>
            <a:srgbClr val="45637A"/>
          </a:solidFill>
          <a:latin typeface="+mj-lt"/>
          <a:ea typeface="+mj-ea"/>
          <a:cs typeface="+mj-cs"/>
        </a:defRPr>
      </a:lvl1pPr>
      <a:lvl2pPr algn="l" rtl="0" eaLnBrk="0" fontAlgn="base" hangingPunct="0">
        <a:spcBef>
          <a:spcPct val="0"/>
        </a:spcBef>
        <a:spcAft>
          <a:spcPct val="0"/>
        </a:spcAft>
        <a:defRPr sz="2200">
          <a:solidFill>
            <a:srgbClr val="45637A"/>
          </a:solidFill>
          <a:latin typeface="Arial" charset="0"/>
          <a:ea typeface="ＭＳ Ｐゴシック" pitchFamily="-112" charset="-128"/>
        </a:defRPr>
      </a:lvl2pPr>
      <a:lvl3pPr algn="l" rtl="0" eaLnBrk="0" fontAlgn="base" hangingPunct="0">
        <a:spcBef>
          <a:spcPct val="0"/>
        </a:spcBef>
        <a:spcAft>
          <a:spcPct val="0"/>
        </a:spcAft>
        <a:defRPr sz="2200">
          <a:solidFill>
            <a:srgbClr val="45637A"/>
          </a:solidFill>
          <a:latin typeface="Arial" charset="0"/>
          <a:ea typeface="ＭＳ Ｐゴシック" pitchFamily="-112" charset="-128"/>
        </a:defRPr>
      </a:lvl3pPr>
      <a:lvl4pPr algn="l" rtl="0" eaLnBrk="0" fontAlgn="base" hangingPunct="0">
        <a:spcBef>
          <a:spcPct val="0"/>
        </a:spcBef>
        <a:spcAft>
          <a:spcPct val="0"/>
        </a:spcAft>
        <a:defRPr sz="2200">
          <a:solidFill>
            <a:srgbClr val="45637A"/>
          </a:solidFill>
          <a:latin typeface="Arial" charset="0"/>
          <a:ea typeface="ＭＳ Ｐゴシック" pitchFamily="-112" charset="-128"/>
        </a:defRPr>
      </a:lvl4pPr>
      <a:lvl5pPr algn="l" rtl="0" eaLnBrk="0" fontAlgn="base" hangingPunct="0">
        <a:spcBef>
          <a:spcPct val="0"/>
        </a:spcBef>
        <a:spcAft>
          <a:spcPct val="0"/>
        </a:spcAft>
        <a:defRPr sz="2200">
          <a:solidFill>
            <a:srgbClr val="45637A"/>
          </a:solidFill>
          <a:latin typeface="Arial" charset="0"/>
          <a:ea typeface="ＭＳ Ｐゴシック" pitchFamily="-112" charset="-128"/>
        </a:defRPr>
      </a:lvl5pPr>
      <a:lvl6pPr marL="457200" algn="l" rtl="0" fontAlgn="base">
        <a:spcBef>
          <a:spcPct val="0"/>
        </a:spcBef>
        <a:spcAft>
          <a:spcPct val="0"/>
        </a:spcAft>
        <a:defRPr sz="2200">
          <a:solidFill>
            <a:srgbClr val="45637A"/>
          </a:solidFill>
          <a:latin typeface="Arial" charset="0"/>
          <a:ea typeface="ＭＳ Ｐゴシック" pitchFamily="-112" charset="-128"/>
        </a:defRPr>
      </a:lvl6pPr>
      <a:lvl7pPr marL="914400" algn="l" rtl="0" fontAlgn="base">
        <a:spcBef>
          <a:spcPct val="0"/>
        </a:spcBef>
        <a:spcAft>
          <a:spcPct val="0"/>
        </a:spcAft>
        <a:defRPr sz="2200">
          <a:solidFill>
            <a:srgbClr val="45637A"/>
          </a:solidFill>
          <a:latin typeface="Arial" charset="0"/>
          <a:ea typeface="ＭＳ Ｐゴシック" pitchFamily="-112" charset="-128"/>
        </a:defRPr>
      </a:lvl7pPr>
      <a:lvl8pPr marL="1371600" algn="l" rtl="0" fontAlgn="base">
        <a:spcBef>
          <a:spcPct val="0"/>
        </a:spcBef>
        <a:spcAft>
          <a:spcPct val="0"/>
        </a:spcAft>
        <a:defRPr sz="2200">
          <a:solidFill>
            <a:srgbClr val="45637A"/>
          </a:solidFill>
          <a:latin typeface="Arial" charset="0"/>
          <a:ea typeface="ＭＳ Ｐゴシック" pitchFamily="-112" charset="-128"/>
        </a:defRPr>
      </a:lvl8pPr>
      <a:lvl9pPr marL="1828800" algn="l" rtl="0" fontAlgn="base">
        <a:spcBef>
          <a:spcPct val="0"/>
        </a:spcBef>
        <a:spcAft>
          <a:spcPct val="0"/>
        </a:spcAft>
        <a:defRPr sz="2200">
          <a:solidFill>
            <a:srgbClr val="45637A"/>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2400" b="1">
          <a:solidFill>
            <a:srgbClr val="45637A"/>
          </a:solidFill>
          <a:latin typeface="+mn-lt"/>
          <a:ea typeface="+mn-ea"/>
          <a:cs typeface="+mn-cs"/>
        </a:defRPr>
      </a:lvl1pPr>
      <a:lvl2pPr marL="400050" indent="-285750" algn="l" rtl="0" eaLnBrk="0" fontAlgn="base" hangingPunct="0">
        <a:spcBef>
          <a:spcPct val="50000"/>
        </a:spcBef>
        <a:spcAft>
          <a:spcPct val="0"/>
        </a:spcAft>
        <a:buClr>
          <a:srgbClr val="2E526B"/>
        </a:buClr>
        <a:buFont typeface="Times" charset="0"/>
        <a:buChar char="•"/>
        <a:defRPr>
          <a:solidFill>
            <a:srgbClr val="45637A"/>
          </a:solidFill>
          <a:latin typeface="+mn-lt"/>
          <a:ea typeface="+mn-ea"/>
        </a:defRPr>
      </a:lvl2pPr>
      <a:lvl3pPr marL="7429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3pPr>
      <a:lvl4pPr marL="10858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4pPr>
      <a:lvl5pPr marL="14287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5pPr>
      <a:lvl6pPr marL="18859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6pPr>
      <a:lvl7pPr marL="23431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7pPr>
      <a:lvl8pPr marL="28003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8pPr>
      <a:lvl9pPr marL="32575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ftiNewProportion_RM_RGB"/>
          <p:cNvPicPr>
            <a:picLocks noChangeAspect="1" noChangeArrowheads="1"/>
          </p:cNvPicPr>
          <p:nvPr userDrawn="1"/>
        </p:nvPicPr>
        <p:blipFill>
          <a:blip r:embed="rId13" cstate="print"/>
          <a:srcRect/>
          <a:stretch>
            <a:fillRect/>
          </a:stretch>
        </p:blipFill>
        <p:spPr bwMode="auto">
          <a:xfrm>
            <a:off x="7624763" y="6407150"/>
            <a:ext cx="1200150" cy="288925"/>
          </a:xfrm>
          <a:prstGeom prst="rect">
            <a:avLst/>
          </a:prstGeom>
          <a:noFill/>
          <a:ln w="9525">
            <a:noFill/>
            <a:miter lim="800000"/>
            <a:headEnd/>
            <a:tailEnd/>
          </a:ln>
        </p:spPr>
      </p:pic>
      <p:sp>
        <p:nvSpPr>
          <p:cNvPr id="5123" name="Rectangle 16"/>
          <p:cNvSpPr>
            <a:spLocks noGrp="1" noChangeArrowheads="1"/>
          </p:cNvSpPr>
          <p:nvPr>
            <p:ph type="title"/>
          </p:nvPr>
        </p:nvSpPr>
        <p:spPr bwMode="auto">
          <a:xfrm>
            <a:off x="395288" y="150813"/>
            <a:ext cx="8367712" cy="8397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124" name="Rectangle 17"/>
          <p:cNvSpPr>
            <a:spLocks noGrp="1" noChangeArrowheads="1"/>
          </p:cNvSpPr>
          <p:nvPr>
            <p:ph type="body" idx="1"/>
          </p:nvPr>
        </p:nvSpPr>
        <p:spPr bwMode="auto">
          <a:xfrm>
            <a:off x="381000" y="1371600"/>
            <a:ext cx="8382000" cy="4795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5" name="Picture 19" descr="ftiNewProportion_RM_RGB"/>
          <p:cNvPicPr>
            <a:picLocks noChangeAspect="1" noChangeArrowheads="1"/>
          </p:cNvPicPr>
          <p:nvPr userDrawn="1"/>
        </p:nvPicPr>
        <p:blipFill>
          <a:blip r:embed="rId13" cstate="print"/>
          <a:srcRect/>
          <a:stretch>
            <a:fillRect/>
          </a:stretch>
        </p:blipFill>
        <p:spPr bwMode="auto">
          <a:xfrm>
            <a:off x="7624763" y="6407150"/>
            <a:ext cx="1200150" cy="288925"/>
          </a:xfrm>
          <a:prstGeom prst="rect">
            <a:avLst/>
          </a:prstGeom>
          <a:noFill/>
          <a:ln w="9525">
            <a:noFill/>
            <a:miter lim="800000"/>
            <a:headEnd/>
            <a:tailEnd/>
          </a:ln>
        </p:spPr>
      </p:pic>
      <p:sp>
        <p:nvSpPr>
          <p:cNvPr id="115732" name="Rectangle 20"/>
          <p:cNvSpPr>
            <a:spLocks noChangeArrowheads="1"/>
          </p:cNvSpPr>
          <p:nvPr userDrawn="1"/>
        </p:nvSpPr>
        <p:spPr bwMode="auto">
          <a:xfrm>
            <a:off x="0" y="969963"/>
            <a:ext cx="163513"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15733" name="Rectangle 21"/>
          <p:cNvSpPr>
            <a:spLocks noChangeArrowheads="1"/>
          </p:cNvSpPr>
          <p:nvPr userDrawn="1"/>
        </p:nvSpPr>
        <p:spPr bwMode="auto">
          <a:xfrm>
            <a:off x="8980488" y="969963"/>
            <a:ext cx="163512" cy="5116512"/>
          </a:xfrm>
          <a:prstGeom prst="rect">
            <a:avLst/>
          </a:prstGeom>
          <a:solidFill>
            <a:srgbClr val="3E5D87"/>
          </a:solidFill>
          <a:ln w="9525">
            <a:noFill/>
            <a:miter lim="800000"/>
            <a:headEnd/>
            <a:tailEnd/>
          </a:ln>
          <a:effectLst/>
        </p:spPr>
        <p:txBody>
          <a:bodyPr wrap="none" anchor="ctr"/>
          <a:lstStyle/>
          <a:p>
            <a:pPr eaLnBrk="0" hangingPunct="0">
              <a:spcBef>
                <a:spcPts val="200"/>
              </a:spcBef>
              <a:spcAft>
                <a:spcPts val="200"/>
              </a:spcAft>
              <a:defRPr/>
            </a:pPr>
            <a:endParaRPr lang="en-US" dirty="0">
              <a:ea typeface="ＭＳ Ｐゴシック" pitchFamily="-112" charset="-128"/>
            </a:endParaRPr>
          </a:p>
        </p:txBody>
      </p:sp>
      <p:sp>
        <p:nvSpPr>
          <p:cNvPr id="115734" name="Rectangle 22"/>
          <p:cNvSpPr>
            <a:spLocks noGrp="1" noChangeArrowheads="1"/>
          </p:cNvSpPr>
          <p:nvPr>
            <p:ph type="sldNum" sz="quarter" idx="4"/>
          </p:nvPr>
        </p:nvSpPr>
        <p:spPr bwMode="auto">
          <a:xfrm>
            <a:off x="6888163" y="6577013"/>
            <a:ext cx="695325" cy="223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eaLnBrk="0" hangingPunct="0">
              <a:spcBef>
                <a:spcPct val="0"/>
              </a:spcBef>
              <a:spcAft>
                <a:spcPct val="0"/>
              </a:spcAft>
              <a:defRPr sz="900" b="1">
                <a:ea typeface="ＭＳ Ｐゴシック" pitchFamily="-112" charset="-128"/>
                <a:cs typeface="+mn-cs"/>
              </a:defRPr>
            </a:lvl1pPr>
          </a:lstStyle>
          <a:p>
            <a:pPr>
              <a:defRPr/>
            </a:pPr>
            <a:fld id="{9E0028E3-43E1-459C-8BA0-24E3B3A602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ftr="0" dt="0"/>
  <p:txStyles>
    <p:titleStyle>
      <a:lvl1pPr algn="l" rtl="0" eaLnBrk="0" fontAlgn="base" hangingPunct="0">
        <a:spcBef>
          <a:spcPct val="0"/>
        </a:spcBef>
        <a:spcAft>
          <a:spcPct val="0"/>
        </a:spcAft>
        <a:defRPr sz="2200">
          <a:solidFill>
            <a:srgbClr val="45637A"/>
          </a:solidFill>
          <a:latin typeface="+mj-lt"/>
          <a:ea typeface="+mj-ea"/>
          <a:cs typeface="+mj-cs"/>
        </a:defRPr>
      </a:lvl1pPr>
      <a:lvl2pPr algn="l" rtl="0" eaLnBrk="0" fontAlgn="base" hangingPunct="0">
        <a:spcBef>
          <a:spcPct val="0"/>
        </a:spcBef>
        <a:spcAft>
          <a:spcPct val="0"/>
        </a:spcAft>
        <a:defRPr sz="2200">
          <a:solidFill>
            <a:srgbClr val="45637A"/>
          </a:solidFill>
          <a:latin typeface="Arial" charset="0"/>
          <a:ea typeface="ＭＳ Ｐゴシック" pitchFamily="-112" charset="-128"/>
        </a:defRPr>
      </a:lvl2pPr>
      <a:lvl3pPr algn="l" rtl="0" eaLnBrk="0" fontAlgn="base" hangingPunct="0">
        <a:spcBef>
          <a:spcPct val="0"/>
        </a:spcBef>
        <a:spcAft>
          <a:spcPct val="0"/>
        </a:spcAft>
        <a:defRPr sz="2200">
          <a:solidFill>
            <a:srgbClr val="45637A"/>
          </a:solidFill>
          <a:latin typeface="Arial" charset="0"/>
          <a:ea typeface="ＭＳ Ｐゴシック" pitchFamily="-112" charset="-128"/>
        </a:defRPr>
      </a:lvl3pPr>
      <a:lvl4pPr algn="l" rtl="0" eaLnBrk="0" fontAlgn="base" hangingPunct="0">
        <a:spcBef>
          <a:spcPct val="0"/>
        </a:spcBef>
        <a:spcAft>
          <a:spcPct val="0"/>
        </a:spcAft>
        <a:defRPr sz="2200">
          <a:solidFill>
            <a:srgbClr val="45637A"/>
          </a:solidFill>
          <a:latin typeface="Arial" charset="0"/>
          <a:ea typeface="ＭＳ Ｐゴシック" pitchFamily="-112" charset="-128"/>
        </a:defRPr>
      </a:lvl4pPr>
      <a:lvl5pPr algn="l" rtl="0" eaLnBrk="0" fontAlgn="base" hangingPunct="0">
        <a:spcBef>
          <a:spcPct val="0"/>
        </a:spcBef>
        <a:spcAft>
          <a:spcPct val="0"/>
        </a:spcAft>
        <a:defRPr sz="2200">
          <a:solidFill>
            <a:srgbClr val="45637A"/>
          </a:solidFill>
          <a:latin typeface="Arial" charset="0"/>
          <a:ea typeface="ＭＳ Ｐゴシック" pitchFamily="-112" charset="-128"/>
        </a:defRPr>
      </a:lvl5pPr>
      <a:lvl6pPr marL="457200" algn="l" rtl="0" fontAlgn="base">
        <a:spcBef>
          <a:spcPct val="0"/>
        </a:spcBef>
        <a:spcAft>
          <a:spcPct val="0"/>
        </a:spcAft>
        <a:defRPr sz="2200">
          <a:solidFill>
            <a:srgbClr val="45637A"/>
          </a:solidFill>
          <a:latin typeface="Arial" charset="0"/>
          <a:ea typeface="ＭＳ Ｐゴシック" pitchFamily="-112" charset="-128"/>
        </a:defRPr>
      </a:lvl6pPr>
      <a:lvl7pPr marL="914400" algn="l" rtl="0" fontAlgn="base">
        <a:spcBef>
          <a:spcPct val="0"/>
        </a:spcBef>
        <a:spcAft>
          <a:spcPct val="0"/>
        </a:spcAft>
        <a:defRPr sz="2200">
          <a:solidFill>
            <a:srgbClr val="45637A"/>
          </a:solidFill>
          <a:latin typeface="Arial" charset="0"/>
          <a:ea typeface="ＭＳ Ｐゴシック" pitchFamily="-112" charset="-128"/>
        </a:defRPr>
      </a:lvl7pPr>
      <a:lvl8pPr marL="1371600" algn="l" rtl="0" fontAlgn="base">
        <a:spcBef>
          <a:spcPct val="0"/>
        </a:spcBef>
        <a:spcAft>
          <a:spcPct val="0"/>
        </a:spcAft>
        <a:defRPr sz="2200">
          <a:solidFill>
            <a:srgbClr val="45637A"/>
          </a:solidFill>
          <a:latin typeface="Arial" charset="0"/>
          <a:ea typeface="ＭＳ Ｐゴシック" pitchFamily="-112" charset="-128"/>
        </a:defRPr>
      </a:lvl8pPr>
      <a:lvl9pPr marL="1828800" algn="l" rtl="0" fontAlgn="base">
        <a:spcBef>
          <a:spcPct val="0"/>
        </a:spcBef>
        <a:spcAft>
          <a:spcPct val="0"/>
        </a:spcAft>
        <a:defRPr sz="2200">
          <a:solidFill>
            <a:srgbClr val="45637A"/>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2400" b="1">
          <a:solidFill>
            <a:srgbClr val="45637A"/>
          </a:solidFill>
          <a:latin typeface="+mn-lt"/>
          <a:ea typeface="+mn-ea"/>
          <a:cs typeface="+mn-cs"/>
        </a:defRPr>
      </a:lvl1pPr>
      <a:lvl2pPr marL="400050" indent="-285750" algn="l" rtl="0" eaLnBrk="0" fontAlgn="base" hangingPunct="0">
        <a:spcBef>
          <a:spcPct val="50000"/>
        </a:spcBef>
        <a:spcAft>
          <a:spcPct val="0"/>
        </a:spcAft>
        <a:buClr>
          <a:srgbClr val="2E526B"/>
        </a:buClr>
        <a:buFont typeface="Times" charset="0"/>
        <a:buChar char="•"/>
        <a:defRPr>
          <a:solidFill>
            <a:srgbClr val="45637A"/>
          </a:solidFill>
          <a:latin typeface="+mn-lt"/>
          <a:ea typeface="+mn-ea"/>
        </a:defRPr>
      </a:lvl2pPr>
      <a:lvl3pPr marL="7429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3pPr>
      <a:lvl4pPr marL="10858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4pPr>
      <a:lvl5pPr marL="1428750" indent="-228600" algn="l" rtl="0" eaLnBrk="0" fontAlgn="base" hangingPunct="0">
        <a:spcBef>
          <a:spcPct val="50000"/>
        </a:spcBef>
        <a:spcAft>
          <a:spcPct val="0"/>
        </a:spcAft>
        <a:buClr>
          <a:srgbClr val="2E526B"/>
        </a:buClr>
        <a:buFont typeface="Times" charset="0"/>
        <a:buChar char="•"/>
        <a:defRPr sz="1600">
          <a:solidFill>
            <a:srgbClr val="45637A"/>
          </a:solidFill>
          <a:latin typeface="+mn-lt"/>
          <a:ea typeface="+mn-ea"/>
        </a:defRPr>
      </a:lvl5pPr>
      <a:lvl6pPr marL="18859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6pPr>
      <a:lvl7pPr marL="23431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7pPr>
      <a:lvl8pPr marL="28003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8pPr>
      <a:lvl9pPr marL="3257550" indent="-228600" algn="l" rtl="0" fontAlgn="base">
        <a:spcBef>
          <a:spcPct val="50000"/>
        </a:spcBef>
        <a:spcAft>
          <a:spcPct val="0"/>
        </a:spcAft>
        <a:buClr>
          <a:srgbClr val="2E526B"/>
        </a:buClr>
        <a:buFont typeface="Times" pitchFamily="18" charset="0"/>
        <a:buChar char="•"/>
        <a:defRPr sz="1600">
          <a:solidFill>
            <a:srgbClr val="45637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ctrTitle" idx="4294967295"/>
          </p:nvPr>
        </p:nvSpPr>
        <p:spPr>
          <a:xfrm>
            <a:off x="557213" y="3017838"/>
            <a:ext cx="8161337" cy="3001962"/>
          </a:xfrm>
        </p:spPr>
        <p:txBody>
          <a:bodyPr anchor="t"/>
          <a:lstStyle/>
          <a:p>
            <a:pPr algn="ctr" eaLnBrk="1" hangingPunct="1"/>
            <a:r>
              <a:rPr lang="en-US" sz="4000" dirty="0" smtClean="0"/>
              <a:t>FTI Consulting, Inc.</a:t>
            </a:r>
            <a:br>
              <a:rPr lang="en-US" sz="4000" dirty="0" smtClean="0"/>
            </a:br>
            <a:r>
              <a:rPr lang="en-US" sz="600" dirty="0" smtClean="0"/>
              <a:t/>
            </a:r>
            <a:br>
              <a:rPr lang="en-US" sz="600" dirty="0" smtClean="0"/>
            </a:br>
            <a:r>
              <a:rPr lang="en-US" sz="2000" dirty="0" smtClean="0"/>
              <a:t>Global Insurance Industry Services</a:t>
            </a:r>
            <a:br>
              <a:rPr lang="en-US" sz="2000" dirty="0" smtClean="0"/>
            </a:br>
            <a:r>
              <a:rPr lang="en-US" sz="2000" dirty="0" smtClean="0"/>
              <a:t/>
            </a:r>
            <a:br>
              <a:rPr lang="en-US" sz="2000" dirty="0" smtClean="0"/>
            </a:br>
            <a:r>
              <a:rPr lang="en-US" sz="1400" dirty="0" smtClean="0"/>
              <a:t/>
            </a:r>
            <a:br>
              <a:rPr lang="en-US" sz="1400" dirty="0" smtClean="0"/>
            </a:br>
            <a:r>
              <a:rPr lang="en-US" sz="1800" b="1" i="1" dirty="0" smtClean="0">
                <a:solidFill>
                  <a:srgbClr val="695F50"/>
                </a:solidFill>
              </a:rPr>
              <a:t>Materials Prepared for Discussion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D6D07E9-7015-48EF-922B-146E7652346E}" type="slidenum">
              <a:rPr lang="en-US" smtClean="0"/>
              <a:pPr>
                <a:defRPr/>
              </a:pPr>
              <a:t>9</a:t>
            </a:fld>
            <a:endParaRPr lang="en-US" sz="1000" dirty="0"/>
          </a:p>
        </p:txBody>
      </p:sp>
      <p:sp>
        <p:nvSpPr>
          <p:cNvPr id="3"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5" name="Text Box 6"/>
          <p:cNvSpPr txBox="1">
            <a:spLocks noChangeArrowheads="1"/>
          </p:cNvSpPr>
          <p:nvPr/>
        </p:nvSpPr>
        <p:spPr bwMode="auto">
          <a:xfrm>
            <a:off x="438150" y="1086041"/>
            <a:ext cx="6035675" cy="715581"/>
          </a:xfrm>
          <a:prstGeom prst="rect">
            <a:avLst/>
          </a:prstGeom>
          <a:noFill/>
          <a:ln w="9525" algn="ctr">
            <a:noFill/>
            <a:miter lim="800000"/>
            <a:headEnd/>
            <a:tailEnd/>
          </a:ln>
          <a:effectLst/>
        </p:spPr>
        <p:txBody>
          <a:bodyPr>
            <a:spAutoFit/>
          </a:bodyPr>
          <a:lstStyle/>
          <a:p>
            <a:pPr eaLnBrk="0" hangingPunct="0">
              <a:defRPr/>
            </a:pPr>
            <a:r>
              <a:rPr lang="en-US" sz="1600" dirty="0">
                <a:cs typeface="Arial" charset="0"/>
              </a:rPr>
              <a:t>OFFSHORE ENERGY INSURANCE </a:t>
            </a:r>
            <a:r>
              <a:rPr lang="en-US" sz="1600" dirty="0" smtClean="0">
                <a:cs typeface="Arial" charset="0"/>
              </a:rPr>
              <a:t>SOLUTIONS</a:t>
            </a:r>
          </a:p>
          <a:p>
            <a:pPr eaLnBrk="0" hangingPunct="0">
              <a:defRPr/>
            </a:pPr>
            <a:endParaRPr lang="en-US" sz="1050" dirty="0">
              <a:cs typeface="Arial" charset="0"/>
            </a:endParaRPr>
          </a:p>
          <a:p>
            <a:pPr eaLnBrk="0" hangingPunct="0">
              <a:defRPr/>
            </a:pPr>
            <a:endParaRPr lang="en-US" sz="1400" b="1" i="1" dirty="0">
              <a:solidFill>
                <a:srgbClr val="695F50"/>
              </a:solidFill>
              <a:cs typeface="Arial" charset="0"/>
            </a:endParaRPr>
          </a:p>
        </p:txBody>
      </p:sp>
      <p:sp>
        <p:nvSpPr>
          <p:cNvPr id="6" name="Rectangle 5"/>
          <p:cNvSpPr/>
          <p:nvPr/>
        </p:nvSpPr>
        <p:spPr>
          <a:xfrm>
            <a:off x="463296" y="1475233"/>
            <a:ext cx="4503574" cy="338554"/>
          </a:xfrm>
          <a:prstGeom prst="rect">
            <a:avLst/>
          </a:prstGeom>
        </p:spPr>
        <p:txBody>
          <a:bodyPr wrap="square">
            <a:spAutoFit/>
          </a:bodyPr>
          <a:lstStyle/>
          <a:p>
            <a:pPr eaLnBrk="0" hangingPunct="0">
              <a:defRPr/>
            </a:pPr>
            <a:r>
              <a:rPr lang="en-US" sz="1600" b="1" i="1" dirty="0" smtClean="0">
                <a:solidFill>
                  <a:srgbClr val="695F50"/>
                </a:solidFill>
                <a:cs typeface="Arial" charset="0"/>
              </a:rPr>
              <a:t>Capital Considerations</a:t>
            </a:r>
            <a:endParaRPr lang="en-US" sz="1600" b="1" i="1" dirty="0">
              <a:solidFill>
                <a:srgbClr val="695F50"/>
              </a:solidFill>
              <a:cs typeface="Arial" charset="0"/>
            </a:endParaRPr>
          </a:p>
        </p:txBody>
      </p:sp>
      <p:sp>
        <p:nvSpPr>
          <p:cNvPr id="7" name="TextBox 6"/>
          <p:cNvSpPr txBox="1"/>
          <p:nvPr/>
        </p:nvSpPr>
        <p:spPr>
          <a:xfrm>
            <a:off x="646176" y="2243328"/>
            <a:ext cx="8022336" cy="4278094"/>
          </a:xfrm>
          <a:prstGeom prst="rect">
            <a:avLst/>
          </a:prstGeom>
          <a:noFill/>
        </p:spPr>
        <p:txBody>
          <a:bodyPr wrap="square" rtlCol="0">
            <a:spAutoFit/>
          </a:bodyPr>
          <a:lstStyle/>
          <a:p>
            <a:r>
              <a:rPr lang="en-US" sz="1400" dirty="0" smtClean="0"/>
              <a:t>The Group will have to determine the appropriate level of risk and calculation of premium (gross and net)</a:t>
            </a:r>
          </a:p>
          <a:p>
            <a:endParaRPr lang="en-US" sz="1400" dirty="0" smtClean="0"/>
          </a:p>
          <a:p>
            <a:r>
              <a:rPr lang="en-US" sz="1400" dirty="0" smtClean="0"/>
              <a:t>The premium levels can then be used to determine the respective levels of capital requirements</a:t>
            </a:r>
          </a:p>
          <a:p>
            <a:endParaRPr lang="en-US" sz="1400" dirty="0" smtClean="0"/>
          </a:p>
          <a:p>
            <a:r>
              <a:rPr lang="en-US" sz="1400" dirty="0" smtClean="0"/>
              <a:t>Such capital can be partially secured from private equity investors and/or debt capital in order to mitigate sponsors initial capital contributions</a:t>
            </a:r>
          </a:p>
          <a:p>
            <a:endParaRPr lang="en-US" sz="1400" dirty="0" smtClean="0"/>
          </a:p>
          <a:p>
            <a:pPr marL="0" lvl="1"/>
            <a:r>
              <a:rPr lang="en-US" sz="1400" dirty="0" smtClean="0"/>
              <a:t>For risk management/fiduciary purposes, as well as for securing  3rd party unrelated business,</a:t>
            </a:r>
          </a:p>
          <a:p>
            <a:pPr marL="0" lvl="1"/>
            <a:r>
              <a:rPr lang="en-US" sz="1400" dirty="0" smtClean="0"/>
              <a:t>the entity may seek to be rated and appropriately capitalized    </a:t>
            </a:r>
          </a:p>
          <a:p>
            <a:pPr marL="457200" lvl="2">
              <a:buFont typeface="Arial" pitchFamily="34" charset="0"/>
              <a:buChar char="•"/>
            </a:pPr>
            <a:endParaRPr lang="en-US" sz="1400" dirty="0" smtClean="0"/>
          </a:p>
          <a:p>
            <a:pPr marL="457200" lvl="2">
              <a:buFont typeface="Arial" pitchFamily="34" charset="0"/>
              <a:buChar char="•"/>
            </a:pPr>
            <a:r>
              <a:rPr lang="en-US" sz="1400" dirty="0" smtClean="0"/>
              <a:t> This will likely require an  AM Best rating of A- or better   </a:t>
            </a:r>
          </a:p>
          <a:p>
            <a:pPr marL="457200" lvl="2">
              <a:buFont typeface="Arial" pitchFamily="34" charset="0"/>
              <a:buChar char="•"/>
            </a:pPr>
            <a:r>
              <a:rPr lang="en-US" sz="1400" dirty="0" smtClean="0"/>
              <a:t> Such a rating will likely require a minimum of $500M in capital in order to secure adequate    ratings </a:t>
            </a:r>
          </a:p>
          <a:p>
            <a:endParaRPr lang="en-US" sz="1400" dirty="0" smtClean="0"/>
          </a:p>
          <a:p>
            <a:endParaRPr lang="en-US" sz="1400" dirty="0" smtClean="0"/>
          </a:p>
          <a:p>
            <a:endParaRPr lang="en-US" dirty="0" smtClean="0"/>
          </a:p>
          <a:p>
            <a:r>
              <a:rPr lang="en-US" dirty="0"/>
              <a:t/>
            </a:r>
            <a:br>
              <a:rPr lang="en-US" dirty="0"/>
            </a:br>
            <a:r>
              <a:rPr lang="en-US" dirty="0"/>
              <a:t/>
            </a:r>
            <a:br>
              <a:rPr lang="en-US" dirty="0"/>
            </a:br>
            <a:endParaRPr lang="en-US" dirty="0"/>
          </a:p>
        </p:txBody>
      </p:sp>
      <p:pic>
        <p:nvPicPr>
          <p:cNvPr id="6146" name="Picture 1" descr="dv496056"/>
          <p:cNvPicPr>
            <a:picLocks noChangeAspect="1" noChangeArrowheads="1"/>
          </p:cNvPicPr>
          <p:nvPr/>
        </p:nvPicPr>
        <p:blipFill>
          <a:blip r:embed="rId2" cstate="print"/>
          <a:srcRect/>
          <a:stretch>
            <a:fillRect/>
          </a:stretch>
        </p:blipFill>
        <p:spPr bwMode="auto">
          <a:xfrm>
            <a:off x="6583680" y="274320"/>
            <a:ext cx="1981200" cy="146494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60CDA8-41D0-4572-9D7B-32453DE686DB}" type="slidenum">
              <a:rPr lang="en-US" smtClean="0"/>
              <a:pPr>
                <a:defRPr/>
              </a:pPr>
              <a:t>10</a:t>
            </a:fld>
            <a:endParaRPr lang="en-US" sz="1000" dirty="0"/>
          </a:p>
        </p:txBody>
      </p:sp>
      <p:sp>
        <p:nvSpPr>
          <p:cNvPr id="16387"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16389" name="TextBox 8"/>
          <p:cNvSpPr txBox="1">
            <a:spLocks noChangeArrowheads="1"/>
          </p:cNvSpPr>
          <p:nvPr/>
        </p:nvSpPr>
        <p:spPr bwMode="auto">
          <a:xfrm>
            <a:off x="581025" y="1876425"/>
            <a:ext cx="8039100" cy="5632450"/>
          </a:xfrm>
          <a:prstGeom prst="rect">
            <a:avLst/>
          </a:prstGeom>
          <a:noFill/>
          <a:ln w="9525">
            <a:noFill/>
            <a:miter lim="800000"/>
            <a:headEnd/>
            <a:tailEnd/>
          </a:ln>
        </p:spPr>
        <p:txBody>
          <a:bodyPr>
            <a:spAutoFit/>
          </a:bodyPr>
          <a:lstStyle/>
          <a:p>
            <a:endParaRPr lang="en-US" sz="1400" dirty="0"/>
          </a:p>
          <a:p>
            <a:r>
              <a:rPr lang="en-US" sz="1400" dirty="0"/>
              <a:t>A risk retention group (“RRG”) is a way that similar businesses can pool and spread risk through a captive vehicle. In the U.S., RRGs are provided under by special state laws that provide more favorable regulations than traditional Insurers.  For non-U.S. businesses, RRGs can readily be formed offshore in domiciliations such as Bermuda</a:t>
            </a:r>
          </a:p>
          <a:p>
            <a:endParaRPr lang="en-US" sz="1400" dirty="0"/>
          </a:p>
          <a:p>
            <a:r>
              <a:rPr lang="en-US" sz="1400" dirty="0"/>
              <a:t>While captives allow single corporations to self-insure through an insurance company they own, group captives/pooling arrangements allow groups of companies to insure each other and share losses up to a high deductible and purchase reinsurance for catastrophes. </a:t>
            </a:r>
          </a:p>
          <a:p>
            <a:endParaRPr lang="en-US" sz="1400" dirty="0"/>
          </a:p>
          <a:p>
            <a:r>
              <a:rPr lang="en-US" sz="1400" dirty="0"/>
              <a:t>Pooling arrangements can be configured  in conjunction with other insurance and  reinsurance markets for specific needs. </a:t>
            </a:r>
          </a:p>
          <a:p>
            <a:endParaRPr lang="en-US" dirty="0"/>
          </a:p>
          <a:p>
            <a:endParaRPr lang="en-US" i="1" dirty="0"/>
          </a:p>
          <a:p>
            <a:endParaRPr lang="en-US" i="1" dirty="0"/>
          </a:p>
          <a:p>
            <a:endParaRPr lang="en-US" i="1" dirty="0"/>
          </a:p>
          <a:p>
            <a:endParaRPr lang="en-US" i="1" dirty="0"/>
          </a:p>
          <a:p>
            <a:endParaRPr lang="en-US" i="1" dirty="0"/>
          </a:p>
          <a:p>
            <a:endParaRPr lang="en-US" i="1" dirty="0"/>
          </a:p>
          <a:p>
            <a:endParaRPr lang="en-US" dirty="0"/>
          </a:p>
          <a:p>
            <a:r>
              <a:rPr lang="en-US" dirty="0"/>
              <a:t> </a:t>
            </a:r>
            <a:endParaRPr lang="en-US" b="1"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 Box 6"/>
          <p:cNvSpPr txBox="1">
            <a:spLocks noChangeArrowheads="1"/>
          </p:cNvSpPr>
          <p:nvPr/>
        </p:nvSpPr>
        <p:spPr bwMode="auto">
          <a:xfrm>
            <a:off x="384175" y="968375"/>
            <a:ext cx="6035675" cy="553998"/>
          </a:xfrm>
          <a:prstGeom prst="rect">
            <a:avLst/>
          </a:prstGeom>
          <a:noFill/>
          <a:ln w="9525" algn="ctr">
            <a:noFill/>
            <a:miter lim="800000"/>
            <a:headEnd/>
            <a:tailEnd/>
          </a:ln>
          <a:effectLst/>
        </p:spPr>
        <p:txBody>
          <a:bodyPr>
            <a:spAutoFit/>
          </a:bodyPr>
          <a:lstStyle/>
          <a:p>
            <a:pPr eaLnBrk="0" hangingPunct="0">
              <a:defRPr/>
            </a:pPr>
            <a:r>
              <a:rPr lang="en-US" sz="1600" dirty="0">
                <a:cs typeface="Arial" charset="0"/>
              </a:rPr>
              <a:t>OFFSHORE ENERGY INSURANCE SOLUTIONS</a:t>
            </a:r>
            <a:endParaRPr lang="en-US" sz="1050" dirty="0">
              <a:cs typeface="Arial" charset="0"/>
            </a:endParaRPr>
          </a:p>
          <a:p>
            <a:pPr eaLnBrk="0" hangingPunct="0">
              <a:defRPr/>
            </a:pPr>
            <a:r>
              <a:rPr lang="en-US" sz="1400" b="1" i="1" dirty="0" smtClean="0">
                <a:solidFill>
                  <a:srgbClr val="695F50"/>
                </a:solidFill>
                <a:cs typeface="Arial" charset="0"/>
              </a:rPr>
              <a:t>Options to be Considered – </a:t>
            </a:r>
            <a:r>
              <a:rPr lang="en-US" sz="1400" b="1" i="1" dirty="0">
                <a:solidFill>
                  <a:srgbClr val="695F50"/>
                </a:solidFill>
                <a:cs typeface="Arial" charset="0"/>
              </a:rPr>
              <a:t>Risk Retention Group Pooling Vehicles</a:t>
            </a:r>
          </a:p>
        </p:txBody>
      </p:sp>
      <p:pic>
        <p:nvPicPr>
          <p:cNvPr id="7170" name="Picture 1" descr="dv496056"/>
          <p:cNvPicPr>
            <a:picLocks noChangeAspect="1" noChangeArrowheads="1"/>
          </p:cNvPicPr>
          <p:nvPr/>
        </p:nvPicPr>
        <p:blipFill>
          <a:blip r:embed="rId2" cstate="print"/>
          <a:srcRect/>
          <a:stretch>
            <a:fillRect/>
          </a:stretch>
        </p:blipFill>
        <p:spPr bwMode="auto">
          <a:xfrm>
            <a:off x="6583680" y="274320"/>
            <a:ext cx="1981200" cy="142836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7AF809-FAE0-44EA-85E9-F64206018338}" type="slidenum">
              <a:rPr lang="en-US" smtClean="0"/>
              <a:pPr>
                <a:defRPr/>
              </a:pPr>
              <a:t>11</a:t>
            </a:fld>
            <a:endParaRPr lang="en-US" sz="1000" dirty="0"/>
          </a:p>
        </p:txBody>
      </p:sp>
      <p:sp>
        <p:nvSpPr>
          <p:cNvPr id="17411"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17413" name="TextBox 8"/>
          <p:cNvSpPr txBox="1">
            <a:spLocks noChangeArrowheads="1"/>
          </p:cNvSpPr>
          <p:nvPr/>
        </p:nvSpPr>
        <p:spPr bwMode="auto">
          <a:xfrm>
            <a:off x="581025" y="1876425"/>
            <a:ext cx="8039100" cy="5386388"/>
          </a:xfrm>
          <a:prstGeom prst="rect">
            <a:avLst/>
          </a:prstGeom>
          <a:noFill/>
          <a:ln w="9525">
            <a:noFill/>
            <a:miter lim="800000"/>
            <a:headEnd/>
            <a:tailEnd/>
          </a:ln>
        </p:spPr>
        <p:txBody>
          <a:bodyPr>
            <a:spAutoFit/>
          </a:bodyPr>
          <a:lstStyle/>
          <a:p>
            <a:endParaRPr lang="en-US" sz="1400" dirty="0"/>
          </a:p>
          <a:p>
            <a:r>
              <a:rPr lang="en-US" sz="1400" b="1" dirty="0"/>
              <a:t>Major considerations</a:t>
            </a:r>
            <a:r>
              <a:rPr lang="en-US" sz="1400" dirty="0"/>
              <a:t> </a:t>
            </a:r>
          </a:p>
          <a:p>
            <a:endParaRPr lang="en-US" sz="1400" dirty="0"/>
          </a:p>
          <a:p>
            <a:r>
              <a:rPr lang="en-US" sz="1400" i="1" u="sng" dirty="0"/>
              <a:t>Management Structure </a:t>
            </a:r>
            <a:r>
              <a:rPr lang="en-US" sz="1400" dirty="0"/>
              <a:t>- The RRG would require its own operating infrastructure, including management, underwriting and governance.  Non-core functions can be outsourced. Quota-share and excess-of-loss reinsurance can be purchased to manage risk and generate additional capacity</a:t>
            </a:r>
          </a:p>
          <a:p>
            <a:endParaRPr lang="en-US" sz="1400" dirty="0"/>
          </a:p>
          <a:p>
            <a:r>
              <a:rPr lang="en-US" sz="1400" i="1" u="sng" dirty="0"/>
              <a:t>Funding Mechanism </a:t>
            </a:r>
            <a:r>
              <a:rPr lang="en-US" sz="1400" i="1" dirty="0"/>
              <a:t>- </a:t>
            </a:r>
            <a:r>
              <a:rPr lang="en-US" sz="1400" dirty="0"/>
              <a:t>To form an RRG, industry participants would jointly capitalize a vehicle that would in turn sell policies to its owners. Participants self-insure as an aggregate group and retain any profits as a group. RRGs essentially acts as a mutual insurer</a:t>
            </a:r>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dirty="0"/>
          </a:p>
          <a:p>
            <a:r>
              <a:rPr lang="en-US" dirty="0"/>
              <a:t> </a:t>
            </a:r>
            <a:endParaRPr lang="en-US" b="1"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 Box 6"/>
          <p:cNvSpPr txBox="1">
            <a:spLocks noChangeArrowheads="1"/>
          </p:cNvSpPr>
          <p:nvPr/>
        </p:nvSpPr>
        <p:spPr bwMode="auto">
          <a:xfrm>
            <a:off x="384175" y="968375"/>
            <a:ext cx="6035675" cy="553998"/>
          </a:xfrm>
          <a:prstGeom prst="rect">
            <a:avLst/>
          </a:prstGeom>
          <a:noFill/>
          <a:ln w="9525" algn="ctr">
            <a:noFill/>
            <a:miter lim="800000"/>
            <a:headEnd/>
            <a:tailEnd/>
          </a:ln>
          <a:effectLst/>
        </p:spPr>
        <p:txBody>
          <a:bodyPr>
            <a:spAutoFit/>
          </a:bodyPr>
          <a:lstStyle/>
          <a:p>
            <a:pPr eaLnBrk="0" hangingPunct="0">
              <a:defRPr/>
            </a:pPr>
            <a:r>
              <a:rPr lang="en-US" sz="1600" dirty="0">
                <a:cs typeface="Arial" charset="0"/>
              </a:rPr>
              <a:t>OFFSHORE ENERGY INSURANCE SOLUTIONS</a:t>
            </a:r>
            <a:endParaRPr lang="en-US" sz="1050" dirty="0">
              <a:cs typeface="Arial" charset="0"/>
            </a:endParaRPr>
          </a:p>
          <a:p>
            <a:pPr eaLnBrk="0" hangingPunct="0">
              <a:defRPr/>
            </a:pPr>
            <a:r>
              <a:rPr lang="en-US" sz="1400" b="1" i="1" dirty="0" smtClean="0">
                <a:solidFill>
                  <a:srgbClr val="695F50"/>
                </a:solidFill>
                <a:cs typeface="Arial" charset="0"/>
              </a:rPr>
              <a:t>Options to be Considered – </a:t>
            </a:r>
            <a:r>
              <a:rPr lang="en-US" sz="1400" b="1" i="1" dirty="0">
                <a:solidFill>
                  <a:srgbClr val="695F50"/>
                </a:solidFill>
                <a:cs typeface="Arial" charset="0"/>
              </a:rPr>
              <a:t>Risk Retention Group Pooling Vehicles</a:t>
            </a:r>
          </a:p>
        </p:txBody>
      </p:sp>
      <p:pic>
        <p:nvPicPr>
          <p:cNvPr id="8194" name="Picture 1" descr="dv496056"/>
          <p:cNvPicPr>
            <a:picLocks noChangeAspect="1" noChangeArrowheads="1"/>
          </p:cNvPicPr>
          <p:nvPr/>
        </p:nvPicPr>
        <p:blipFill>
          <a:blip r:embed="rId2" cstate="print"/>
          <a:srcRect/>
          <a:stretch>
            <a:fillRect/>
          </a:stretch>
        </p:blipFill>
        <p:spPr bwMode="auto">
          <a:xfrm>
            <a:off x="6583680" y="274320"/>
            <a:ext cx="1981200" cy="144056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2EC6227-1BB5-478A-8EAE-872FB24206A2}" type="slidenum">
              <a:rPr lang="en-US" smtClean="0"/>
              <a:pPr>
                <a:defRPr/>
              </a:pPr>
              <a:t>12</a:t>
            </a:fld>
            <a:endParaRPr lang="en-US" sz="1000" dirty="0"/>
          </a:p>
        </p:txBody>
      </p:sp>
      <p:sp>
        <p:nvSpPr>
          <p:cNvPr id="18435"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18437" name="Rectangle 6"/>
          <p:cNvSpPr>
            <a:spLocks noChangeArrowheads="1"/>
          </p:cNvSpPr>
          <p:nvPr/>
        </p:nvSpPr>
        <p:spPr bwMode="auto">
          <a:xfrm>
            <a:off x="457200" y="2114550"/>
            <a:ext cx="7505700" cy="3186113"/>
          </a:xfrm>
          <a:prstGeom prst="rect">
            <a:avLst/>
          </a:prstGeom>
          <a:noFill/>
          <a:ln w="9525">
            <a:noFill/>
            <a:miter lim="800000"/>
            <a:headEnd/>
            <a:tailEnd/>
          </a:ln>
        </p:spPr>
        <p:txBody>
          <a:bodyPr>
            <a:spAutoFit/>
          </a:bodyPr>
          <a:lstStyle/>
          <a:p>
            <a:pPr marL="171450" indent="-171450">
              <a:spcAft>
                <a:spcPts val="600"/>
              </a:spcAft>
            </a:pPr>
            <a:r>
              <a:rPr lang="en-US" sz="1400" b="1" dirty="0"/>
              <a:t>Advantages</a:t>
            </a:r>
          </a:p>
          <a:p>
            <a:pPr marL="628650" lvl="2" indent="-171450">
              <a:buFont typeface="Arial" charset="0"/>
              <a:buChar char="•"/>
            </a:pPr>
            <a:r>
              <a:rPr lang="en-US" sz="1400" dirty="0"/>
              <a:t>Could be viewed as a long-term solution</a:t>
            </a:r>
          </a:p>
          <a:p>
            <a:pPr marL="628650" lvl="2" indent="-171450">
              <a:buFont typeface="Arial" charset="0"/>
              <a:buChar char="•"/>
            </a:pPr>
            <a:r>
              <a:rPr lang="en-US" sz="1400" dirty="0"/>
              <a:t>Scalable solution capable of addressing widespread demand at lower risk layers</a:t>
            </a:r>
          </a:p>
          <a:p>
            <a:pPr marL="628650" lvl="2" indent="-171450">
              <a:buFont typeface="Arial" charset="0"/>
              <a:buChar char="•"/>
            </a:pPr>
            <a:r>
              <a:rPr lang="en-US" sz="1400" dirty="0"/>
              <a:t>Ability to retain profits if newfound risks ultimately prove to be exaggerated</a:t>
            </a:r>
          </a:p>
          <a:p>
            <a:pPr marL="171450" indent="-171450"/>
            <a:endParaRPr lang="en-US" sz="1400" dirty="0"/>
          </a:p>
          <a:p>
            <a:pPr marL="171450" indent="-171450"/>
            <a:r>
              <a:rPr lang="en-US" sz="1400" b="1" dirty="0"/>
              <a:t>Disadvantages</a:t>
            </a:r>
          </a:p>
          <a:p>
            <a:pPr marL="171450" indent="-171450"/>
            <a:endParaRPr lang="en-US" sz="1400" dirty="0"/>
          </a:p>
          <a:p>
            <a:pPr marL="628650" lvl="2" indent="-171450">
              <a:buFont typeface="Arial" charset="0"/>
              <a:buChar char="•"/>
            </a:pPr>
            <a:r>
              <a:rPr lang="en-US" sz="1400" dirty="0"/>
              <a:t>Complexity and speed of launch</a:t>
            </a:r>
          </a:p>
          <a:p>
            <a:pPr marL="628650" lvl="2" indent="-171450">
              <a:buFont typeface="Arial" charset="0"/>
              <a:buChar char="•"/>
            </a:pPr>
            <a:r>
              <a:rPr lang="en-US" sz="1400" dirty="0"/>
              <a:t>Ability to survive through soft-market cycles in the future as commercial rates become more competitive and efficient</a:t>
            </a:r>
          </a:p>
          <a:p>
            <a:pPr marL="628650" lvl="2" indent="-171450">
              <a:buFont typeface="Arial" charset="0"/>
              <a:buChar char="•"/>
            </a:pPr>
            <a:r>
              <a:rPr lang="en-US" sz="1400" dirty="0"/>
              <a:t>Reinsurance pricing still subject to hard market terms and availability of excess coverage at high risk-layers</a:t>
            </a:r>
          </a:p>
          <a:p>
            <a:pPr marL="628650" lvl="2" indent="-171450">
              <a:buFont typeface="Arial" charset="0"/>
              <a:buChar char="•"/>
            </a:pPr>
            <a:r>
              <a:rPr lang="en-US" sz="1400" dirty="0"/>
              <a:t>May not be a cost-effective solution unless sufficient scale is achieved to rationalize operating overhead and personnel costs</a:t>
            </a:r>
          </a:p>
        </p:txBody>
      </p:sp>
      <p:sp>
        <p:nvSpPr>
          <p:cNvPr id="8" name="Text Box 6"/>
          <p:cNvSpPr txBox="1">
            <a:spLocks noChangeArrowheads="1"/>
          </p:cNvSpPr>
          <p:nvPr/>
        </p:nvSpPr>
        <p:spPr bwMode="auto">
          <a:xfrm>
            <a:off x="384175" y="968375"/>
            <a:ext cx="6035675" cy="553998"/>
          </a:xfrm>
          <a:prstGeom prst="rect">
            <a:avLst/>
          </a:prstGeom>
          <a:noFill/>
          <a:ln w="9525" algn="ctr">
            <a:noFill/>
            <a:miter lim="800000"/>
            <a:headEnd/>
            <a:tailEnd/>
          </a:ln>
          <a:effectLst/>
        </p:spPr>
        <p:txBody>
          <a:bodyPr>
            <a:spAutoFit/>
          </a:bodyPr>
          <a:lstStyle/>
          <a:p>
            <a:pPr eaLnBrk="0" hangingPunct="0">
              <a:defRPr/>
            </a:pPr>
            <a:r>
              <a:rPr lang="en-US" sz="1600" dirty="0">
                <a:cs typeface="Arial" charset="0"/>
              </a:rPr>
              <a:t>OFFSHORE ENERGY INSURANCE SOLUTIONS</a:t>
            </a:r>
            <a:endParaRPr lang="en-US" sz="1050" dirty="0">
              <a:cs typeface="Arial" charset="0"/>
            </a:endParaRPr>
          </a:p>
          <a:p>
            <a:pPr eaLnBrk="0" hangingPunct="0">
              <a:defRPr/>
            </a:pPr>
            <a:r>
              <a:rPr lang="en-US" sz="1400" b="1" i="1" dirty="0" smtClean="0">
                <a:solidFill>
                  <a:srgbClr val="695F50"/>
                </a:solidFill>
                <a:cs typeface="Arial" charset="0"/>
              </a:rPr>
              <a:t>Options to be Considered – </a:t>
            </a:r>
            <a:r>
              <a:rPr lang="en-US" sz="1400" b="1" i="1" dirty="0">
                <a:solidFill>
                  <a:srgbClr val="695F50"/>
                </a:solidFill>
                <a:cs typeface="Arial" charset="0"/>
              </a:rPr>
              <a:t>Risk Retention Group Pooling Vehicles</a:t>
            </a:r>
          </a:p>
        </p:txBody>
      </p:sp>
      <p:pic>
        <p:nvPicPr>
          <p:cNvPr id="9218" name="Picture 1" descr="dv496056"/>
          <p:cNvPicPr>
            <a:picLocks noChangeAspect="1" noChangeArrowheads="1"/>
          </p:cNvPicPr>
          <p:nvPr/>
        </p:nvPicPr>
        <p:blipFill>
          <a:blip r:embed="rId2" cstate="print"/>
          <a:srcRect/>
          <a:stretch>
            <a:fillRect/>
          </a:stretch>
        </p:blipFill>
        <p:spPr bwMode="auto">
          <a:xfrm>
            <a:off x="6583680" y="274320"/>
            <a:ext cx="1981200" cy="149009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9AB7923-95F0-43DC-A60A-C6AD500B3BA1}" type="slidenum">
              <a:rPr lang="en-US" smtClean="0"/>
              <a:pPr>
                <a:defRPr/>
              </a:pPr>
              <a:t>13</a:t>
            </a:fld>
            <a:endParaRPr lang="en-US" sz="1000" dirty="0"/>
          </a:p>
        </p:txBody>
      </p:sp>
      <p:sp>
        <p:nvSpPr>
          <p:cNvPr id="19459"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6" name="Rectangle 5"/>
          <p:cNvSpPr/>
          <p:nvPr/>
        </p:nvSpPr>
        <p:spPr>
          <a:xfrm>
            <a:off x="504825" y="1828800"/>
            <a:ext cx="7858125" cy="3538538"/>
          </a:xfrm>
          <a:prstGeom prst="rect">
            <a:avLst/>
          </a:prstGeom>
        </p:spPr>
        <p:txBody>
          <a:bodyPr>
            <a:spAutoFit/>
          </a:bodyPr>
          <a:lstStyle/>
          <a:p>
            <a:pPr>
              <a:spcAft>
                <a:spcPts val="0"/>
              </a:spcAft>
              <a:tabLst>
                <a:tab pos="0" algn="l"/>
              </a:tabLst>
              <a:defRPr/>
            </a:pPr>
            <a:r>
              <a:rPr lang="en-US" sz="1400" dirty="0">
                <a:cs typeface="Arial" charset="0"/>
              </a:rPr>
              <a:t>A sidecar is a virtual insurance vehicle that is managed by an existing insurer but separately capitalized</a:t>
            </a:r>
            <a:r>
              <a:rPr lang="en-US" sz="1400" dirty="0" smtClean="0">
                <a:cs typeface="Arial" charset="0"/>
              </a:rPr>
              <a:t>. Members share in commonality of risk.</a:t>
            </a:r>
            <a:endParaRPr lang="en-US" sz="1400" dirty="0">
              <a:cs typeface="Arial" charset="0"/>
            </a:endParaRPr>
          </a:p>
          <a:p>
            <a:pPr>
              <a:spcAft>
                <a:spcPts val="0"/>
              </a:spcAft>
              <a:defRPr/>
            </a:pPr>
            <a:endParaRPr lang="en-US" sz="1400" dirty="0">
              <a:cs typeface="Arial" charset="0"/>
            </a:endParaRPr>
          </a:p>
          <a:p>
            <a:pPr>
              <a:spcAft>
                <a:spcPts val="0"/>
              </a:spcAft>
              <a:defRPr/>
            </a:pPr>
            <a:r>
              <a:rPr lang="en-US" sz="1400" dirty="0">
                <a:cs typeface="Arial" charset="0"/>
              </a:rPr>
              <a:t>Traditionally sidecars are sourced business by the existing insurer and serve as a way to bolster its own gross capacity. In this case, however, industry participants would capitalize a sidecar and provide it business as a captive mutual insurer. </a:t>
            </a:r>
          </a:p>
          <a:p>
            <a:pPr>
              <a:defRPr/>
            </a:pPr>
            <a:endParaRPr lang="en-US" sz="1400" dirty="0">
              <a:cs typeface="Arial" charset="0"/>
            </a:endParaRPr>
          </a:p>
          <a:p>
            <a:pPr>
              <a:defRPr/>
            </a:pPr>
            <a:r>
              <a:rPr lang="en-US" sz="1400" b="1" dirty="0">
                <a:cs typeface="Arial" charset="0"/>
              </a:rPr>
              <a:t>Major considerations</a:t>
            </a:r>
          </a:p>
          <a:p>
            <a:pPr>
              <a:defRPr/>
            </a:pPr>
            <a:endParaRPr lang="en-US" sz="1400" dirty="0">
              <a:cs typeface="Arial" charset="0"/>
            </a:endParaRPr>
          </a:p>
          <a:p>
            <a:pPr>
              <a:spcAft>
                <a:spcPts val="0"/>
              </a:spcAft>
              <a:defRPr/>
            </a:pPr>
            <a:r>
              <a:rPr lang="en-US" sz="1400" i="1" u="sng" dirty="0">
                <a:cs typeface="Arial" charset="0"/>
              </a:rPr>
              <a:t>Management Structure </a:t>
            </a:r>
            <a:r>
              <a:rPr lang="en-US" sz="1400" dirty="0">
                <a:cs typeface="Arial" charset="0"/>
              </a:rPr>
              <a:t>- A sidecar would work similarly as an RRG but operations would be outsourced to a partnering existing insurer. </a:t>
            </a:r>
          </a:p>
          <a:p>
            <a:pPr marL="171450" indent="-171450">
              <a:spcAft>
                <a:spcPts val="0"/>
              </a:spcAft>
              <a:defRPr/>
            </a:pPr>
            <a:endParaRPr lang="en-US" sz="1400" dirty="0">
              <a:cs typeface="Arial" charset="0"/>
            </a:endParaRPr>
          </a:p>
          <a:p>
            <a:pPr>
              <a:spcAft>
                <a:spcPts val="0"/>
              </a:spcAft>
              <a:defRPr/>
            </a:pPr>
            <a:r>
              <a:rPr lang="en-US" sz="1400" i="1" u="sng" dirty="0">
                <a:cs typeface="Arial" charset="0"/>
              </a:rPr>
              <a:t>Funding Mechanism </a:t>
            </a:r>
            <a:r>
              <a:rPr lang="en-US" sz="1400" dirty="0">
                <a:cs typeface="Arial" charset="0"/>
              </a:rPr>
              <a:t>- Rather than incur direct operating expenses, the sidecar would pay a pre-established management fee to the insurer, usually as a percentage of premiums. The partnering insurer may also assume some of the book on a quota share basis to align its interests in managing the book correctly.</a:t>
            </a:r>
          </a:p>
        </p:txBody>
      </p:sp>
      <p:sp>
        <p:nvSpPr>
          <p:cNvPr id="8" name="Text Box 6"/>
          <p:cNvSpPr txBox="1">
            <a:spLocks noChangeArrowheads="1"/>
          </p:cNvSpPr>
          <p:nvPr/>
        </p:nvSpPr>
        <p:spPr bwMode="auto">
          <a:xfrm>
            <a:off x="384175" y="873125"/>
            <a:ext cx="6035675" cy="554038"/>
          </a:xfrm>
          <a:prstGeom prst="rect">
            <a:avLst/>
          </a:prstGeom>
          <a:noFill/>
          <a:ln w="9525" algn="ctr">
            <a:noFill/>
            <a:miter lim="800000"/>
            <a:headEnd/>
            <a:tailEnd/>
          </a:ln>
          <a:effectLst/>
        </p:spPr>
        <p:txBody>
          <a:bodyPr>
            <a:spAutoFit/>
          </a:bodyPr>
          <a:lstStyle/>
          <a:p>
            <a:pPr eaLnBrk="0" hangingPunct="0">
              <a:defRPr/>
            </a:pPr>
            <a:r>
              <a:rPr lang="en-US" sz="1600" dirty="0">
                <a:cs typeface="Arial" charset="0"/>
              </a:rPr>
              <a:t>OFFSHORE ENERGY INSURANCE SOLUTIONS</a:t>
            </a:r>
            <a:endParaRPr lang="en-US" sz="1050" dirty="0">
              <a:cs typeface="Arial" charset="0"/>
            </a:endParaRPr>
          </a:p>
          <a:p>
            <a:pPr eaLnBrk="0" hangingPunct="0">
              <a:defRPr/>
            </a:pPr>
            <a:r>
              <a:rPr lang="en-US" sz="1400" b="1" i="1" dirty="0" smtClean="0">
                <a:solidFill>
                  <a:srgbClr val="695F50"/>
                </a:solidFill>
                <a:cs typeface="Arial" charset="0"/>
              </a:rPr>
              <a:t>Options to be Considered </a:t>
            </a:r>
            <a:r>
              <a:rPr lang="en-US" sz="1400" b="1" i="1" dirty="0">
                <a:solidFill>
                  <a:srgbClr val="695F50"/>
                </a:solidFill>
                <a:cs typeface="Arial" charset="0"/>
              </a:rPr>
              <a:t>– Captive Sidecar</a:t>
            </a:r>
          </a:p>
        </p:txBody>
      </p:sp>
      <p:pic>
        <p:nvPicPr>
          <p:cNvPr id="10242" name="Picture 1" descr="dv496056"/>
          <p:cNvPicPr>
            <a:picLocks noChangeAspect="1" noChangeArrowheads="1"/>
          </p:cNvPicPr>
          <p:nvPr/>
        </p:nvPicPr>
        <p:blipFill>
          <a:blip r:embed="rId2" cstate="print"/>
          <a:srcRect/>
          <a:stretch>
            <a:fillRect/>
          </a:stretch>
        </p:blipFill>
        <p:spPr bwMode="auto">
          <a:xfrm>
            <a:off x="6583680" y="274320"/>
            <a:ext cx="1981200" cy="142913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1C1CAB1-84E2-412A-921E-F368DFDA3B40}" type="slidenum">
              <a:rPr lang="en-US" smtClean="0"/>
              <a:pPr>
                <a:defRPr/>
              </a:pPr>
              <a:t>14</a:t>
            </a:fld>
            <a:endParaRPr lang="en-US" sz="1000" dirty="0"/>
          </a:p>
        </p:txBody>
      </p:sp>
      <p:sp>
        <p:nvSpPr>
          <p:cNvPr id="20483"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20485" name="Rectangle 6"/>
          <p:cNvSpPr>
            <a:spLocks noChangeArrowheads="1"/>
          </p:cNvSpPr>
          <p:nvPr/>
        </p:nvSpPr>
        <p:spPr bwMode="auto">
          <a:xfrm>
            <a:off x="571500" y="1984375"/>
            <a:ext cx="7943850" cy="2692400"/>
          </a:xfrm>
          <a:prstGeom prst="rect">
            <a:avLst/>
          </a:prstGeom>
          <a:noFill/>
          <a:ln w="9525">
            <a:noFill/>
            <a:miter lim="800000"/>
            <a:headEnd/>
            <a:tailEnd/>
          </a:ln>
        </p:spPr>
        <p:txBody>
          <a:bodyPr>
            <a:spAutoFit/>
          </a:bodyPr>
          <a:lstStyle/>
          <a:p>
            <a:pPr marL="171450" indent="-171450">
              <a:spcAft>
                <a:spcPts val="600"/>
              </a:spcAft>
            </a:pPr>
            <a:r>
              <a:rPr lang="en-US" sz="1400" b="1" dirty="0"/>
              <a:t>Advantages</a:t>
            </a:r>
          </a:p>
          <a:p>
            <a:pPr marL="628650" lvl="1" indent="-171450">
              <a:buFont typeface="Arial" charset="0"/>
              <a:buChar char="•"/>
            </a:pPr>
            <a:r>
              <a:rPr lang="en-US" sz="1400" dirty="0"/>
              <a:t>Simpler / quicker to establish than an RRG</a:t>
            </a:r>
          </a:p>
          <a:p>
            <a:pPr marL="628650" lvl="1" indent="-171450">
              <a:buFont typeface="Arial" charset="0"/>
              <a:buChar char="•"/>
            </a:pPr>
            <a:r>
              <a:rPr lang="en-US" sz="1400" dirty="0"/>
              <a:t>Managed by proven team with established operations</a:t>
            </a:r>
          </a:p>
          <a:p>
            <a:pPr marL="628650" lvl="1" indent="-171450">
              <a:buFont typeface="Arial" charset="0"/>
              <a:buChar char="•"/>
            </a:pPr>
            <a:r>
              <a:rPr lang="en-US" sz="1400" dirty="0"/>
              <a:t>May be more cost-effective as a smaller solution</a:t>
            </a:r>
          </a:p>
          <a:p>
            <a:pPr marL="628650" lvl="1" indent="-171450">
              <a:buFont typeface="Arial" charset="0"/>
              <a:buChar char="•"/>
            </a:pPr>
            <a:r>
              <a:rPr lang="en-US" sz="1400" dirty="0"/>
              <a:t>Partnership with an existing carrier could lead to other opportunities or enhancements</a:t>
            </a:r>
          </a:p>
          <a:p>
            <a:pPr marL="628650" lvl="1" indent="-171450">
              <a:buFont typeface="Arial" charset="0"/>
              <a:buChar char="•"/>
            </a:pPr>
            <a:r>
              <a:rPr lang="en-US" sz="1400" dirty="0"/>
              <a:t>The sidecar could also purchase external reinsurance</a:t>
            </a:r>
          </a:p>
          <a:p>
            <a:pPr marL="171450" indent="-171450">
              <a:spcAft>
                <a:spcPts val="600"/>
              </a:spcAft>
              <a:buFont typeface="Arial" charset="0"/>
              <a:buChar char="•"/>
            </a:pPr>
            <a:endParaRPr lang="en-US" sz="1400" dirty="0"/>
          </a:p>
          <a:p>
            <a:pPr marL="171450" indent="-171450">
              <a:spcAft>
                <a:spcPts val="600"/>
              </a:spcAft>
            </a:pPr>
            <a:r>
              <a:rPr lang="en-US" sz="1400" b="1" dirty="0"/>
              <a:t>Disadvantages</a:t>
            </a:r>
          </a:p>
          <a:p>
            <a:pPr marL="628650" lvl="1" indent="-171450">
              <a:buFont typeface="Arial" charset="0"/>
              <a:buChar char="•"/>
            </a:pPr>
            <a:r>
              <a:rPr lang="en-US" sz="1400" dirty="0"/>
              <a:t>May not be a long-term solution</a:t>
            </a:r>
          </a:p>
          <a:p>
            <a:pPr marL="628650" lvl="1" indent="-171450">
              <a:buFont typeface="Arial" charset="0"/>
              <a:buChar char="•"/>
            </a:pPr>
            <a:r>
              <a:rPr lang="en-US" sz="1400" dirty="0"/>
              <a:t>May not be cost-effective as a large scale solution</a:t>
            </a:r>
          </a:p>
          <a:p>
            <a:pPr marL="628650" lvl="1" indent="-171450">
              <a:buFont typeface="Arial" charset="0"/>
              <a:buChar char="•"/>
            </a:pPr>
            <a:r>
              <a:rPr lang="en-US" sz="1400" dirty="0"/>
              <a:t>May require significant excess capacity from the reinsurance markets for high-limits</a:t>
            </a:r>
          </a:p>
        </p:txBody>
      </p:sp>
      <p:sp>
        <p:nvSpPr>
          <p:cNvPr id="8" name="Text Box 6"/>
          <p:cNvSpPr txBox="1">
            <a:spLocks noChangeArrowheads="1"/>
          </p:cNvSpPr>
          <p:nvPr/>
        </p:nvSpPr>
        <p:spPr bwMode="auto">
          <a:xfrm>
            <a:off x="384175" y="873125"/>
            <a:ext cx="6035675" cy="554038"/>
          </a:xfrm>
          <a:prstGeom prst="rect">
            <a:avLst/>
          </a:prstGeom>
          <a:noFill/>
          <a:ln w="9525" algn="ctr">
            <a:noFill/>
            <a:miter lim="800000"/>
            <a:headEnd/>
            <a:tailEnd/>
          </a:ln>
          <a:effectLst/>
        </p:spPr>
        <p:txBody>
          <a:bodyPr>
            <a:spAutoFit/>
          </a:bodyPr>
          <a:lstStyle/>
          <a:p>
            <a:pPr eaLnBrk="0" hangingPunct="0">
              <a:defRPr/>
            </a:pPr>
            <a:r>
              <a:rPr lang="en-US" sz="1600" dirty="0">
                <a:cs typeface="Arial" charset="0"/>
              </a:rPr>
              <a:t>OFFSHORE ENERGY INSURANCE SOLUTIONS</a:t>
            </a:r>
            <a:endParaRPr lang="en-US" sz="1050" dirty="0">
              <a:cs typeface="Arial" charset="0"/>
            </a:endParaRPr>
          </a:p>
          <a:p>
            <a:pPr eaLnBrk="0" hangingPunct="0">
              <a:defRPr/>
            </a:pPr>
            <a:r>
              <a:rPr lang="en-US" sz="1400" b="1" i="1" dirty="0" smtClean="0">
                <a:solidFill>
                  <a:srgbClr val="695F50"/>
                </a:solidFill>
                <a:cs typeface="Arial" charset="0"/>
              </a:rPr>
              <a:t>Options to be Considered </a:t>
            </a:r>
            <a:r>
              <a:rPr lang="en-US" sz="1400" b="1" i="1" dirty="0">
                <a:solidFill>
                  <a:srgbClr val="695F50"/>
                </a:solidFill>
                <a:cs typeface="Arial" charset="0"/>
              </a:rPr>
              <a:t>– Captive Sidecar</a:t>
            </a:r>
          </a:p>
        </p:txBody>
      </p:sp>
      <p:pic>
        <p:nvPicPr>
          <p:cNvPr id="11266" name="Picture 1" descr="dv496056"/>
          <p:cNvPicPr>
            <a:picLocks noChangeAspect="1" noChangeArrowheads="1"/>
          </p:cNvPicPr>
          <p:nvPr/>
        </p:nvPicPr>
        <p:blipFill>
          <a:blip r:embed="rId2" cstate="print"/>
          <a:srcRect/>
          <a:stretch>
            <a:fillRect/>
          </a:stretch>
        </p:blipFill>
        <p:spPr bwMode="auto">
          <a:xfrm>
            <a:off x="6583680" y="274320"/>
            <a:ext cx="1981200" cy="146570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053A2C7-EFDA-4C52-8B85-FDCB6ABC8ED1}" type="slidenum">
              <a:rPr lang="en-US" smtClean="0"/>
              <a:pPr>
                <a:defRPr/>
              </a:pPr>
              <a:t>15</a:t>
            </a:fld>
            <a:endParaRPr lang="en-US" sz="1000" dirty="0"/>
          </a:p>
        </p:txBody>
      </p:sp>
      <p:sp>
        <p:nvSpPr>
          <p:cNvPr id="21507"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10" name="Rectangle 9"/>
          <p:cNvSpPr/>
          <p:nvPr/>
        </p:nvSpPr>
        <p:spPr>
          <a:xfrm>
            <a:off x="600075" y="1873250"/>
            <a:ext cx="7972425" cy="4278094"/>
          </a:xfrm>
          <a:prstGeom prst="rect">
            <a:avLst/>
          </a:prstGeom>
        </p:spPr>
        <p:txBody>
          <a:bodyPr>
            <a:spAutoFit/>
          </a:bodyPr>
          <a:lstStyle/>
          <a:p>
            <a:pPr>
              <a:spcAft>
                <a:spcPts val="0"/>
              </a:spcAft>
              <a:defRPr/>
            </a:pPr>
            <a:r>
              <a:rPr lang="en-US" sz="1400" dirty="0">
                <a:cs typeface="Arial" charset="0"/>
              </a:rPr>
              <a:t>A reinsurance vehicle </a:t>
            </a:r>
            <a:r>
              <a:rPr lang="en-US" sz="1400" dirty="0" smtClean="0">
                <a:cs typeface="Arial" charset="0"/>
              </a:rPr>
              <a:t>will likely be </a:t>
            </a:r>
            <a:r>
              <a:rPr lang="en-US" sz="1400" dirty="0">
                <a:cs typeface="Arial" charset="0"/>
              </a:rPr>
              <a:t>employed, depending on the extent of capacity constraints in different part of the risk spectrum, and the appetite of existing insurers.  A reinsurance vehicle would be jointly capitalized by industry </a:t>
            </a:r>
            <a:r>
              <a:rPr lang="en-US" sz="1400" dirty="0" smtClean="0">
                <a:cs typeface="Arial" charset="0"/>
              </a:rPr>
              <a:t>participants.</a:t>
            </a:r>
          </a:p>
          <a:p>
            <a:pPr>
              <a:spcAft>
                <a:spcPts val="0"/>
              </a:spcAft>
              <a:defRPr/>
            </a:pPr>
            <a:endParaRPr lang="en-US" sz="1400" dirty="0" smtClean="0">
              <a:cs typeface="Arial" charset="0"/>
            </a:endParaRPr>
          </a:p>
          <a:p>
            <a:pPr>
              <a:spcAft>
                <a:spcPts val="0"/>
              </a:spcAft>
              <a:defRPr/>
            </a:pPr>
            <a:r>
              <a:rPr lang="en-US" sz="1400" dirty="0" smtClean="0">
                <a:cs typeface="Arial" charset="0"/>
              </a:rPr>
              <a:t>This structure will rely upon a “fronting” primary issuer domiciled in the U.S. </a:t>
            </a:r>
            <a:endParaRPr lang="en-US" sz="1400" dirty="0">
              <a:cs typeface="Arial" charset="0"/>
            </a:endParaRPr>
          </a:p>
          <a:p>
            <a:pPr>
              <a:defRPr/>
            </a:pPr>
            <a:endParaRPr lang="en-US" sz="1400" b="1" dirty="0">
              <a:cs typeface="Arial" charset="0"/>
            </a:endParaRPr>
          </a:p>
          <a:p>
            <a:pPr>
              <a:defRPr/>
            </a:pPr>
            <a:r>
              <a:rPr lang="en-US" sz="1400" b="1" dirty="0">
                <a:cs typeface="Arial" charset="0"/>
              </a:rPr>
              <a:t>Major considerations</a:t>
            </a:r>
            <a:r>
              <a:rPr lang="en-US" sz="1400" dirty="0">
                <a:cs typeface="Arial" charset="0"/>
              </a:rPr>
              <a:t> </a:t>
            </a:r>
          </a:p>
          <a:p>
            <a:pPr>
              <a:defRPr/>
            </a:pPr>
            <a:endParaRPr lang="en-US" sz="1400" dirty="0">
              <a:cs typeface="Arial" charset="0"/>
            </a:endParaRPr>
          </a:p>
          <a:p>
            <a:pPr>
              <a:spcAft>
                <a:spcPts val="0"/>
              </a:spcAft>
              <a:defRPr/>
            </a:pPr>
            <a:r>
              <a:rPr lang="en-US" sz="1400" i="1" u="sng" dirty="0">
                <a:cs typeface="Arial" charset="0"/>
              </a:rPr>
              <a:t>Management Structure</a:t>
            </a:r>
            <a:r>
              <a:rPr lang="en-US" sz="1400" dirty="0">
                <a:cs typeface="Arial" charset="0"/>
              </a:rPr>
              <a:t> - It could be formed as a standalone operation with a small staff or as a sidecar to an existing carrier.  Independent insurers would provide policies to industry participants under a program by which the insurers would either be obligated or have the option of receiving reinsurance coverage from the vehicle. Reinsurance coverage could be quota share or excess of loss depending on the market demand.</a:t>
            </a:r>
          </a:p>
          <a:p>
            <a:pPr marL="171450" indent="-171450">
              <a:spcAft>
                <a:spcPts val="600"/>
              </a:spcAft>
              <a:buFont typeface="Arial" charset="0"/>
              <a:buChar char="•"/>
              <a:defRPr/>
            </a:pPr>
            <a:endParaRPr lang="en-US" sz="1400" dirty="0">
              <a:solidFill>
                <a:schemeClr val="tx1"/>
              </a:solidFill>
              <a:cs typeface="Arial" charset="0"/>
            </a:endParaRPr>
          </a:p>
          <a:p>
            <a:pPr>
              <a:spcAft>
                <a:spcPts val="0"/>
              </a:spcAft>
              <a:defRPr/>
            </a:pPr>
            <a:r>
              <a:rPr lang="en-US" sz="1400" i="1" u="sng" dirty="0">
                <a:cs typeface="Arial" charset="0"/>
              </a:rPr>
              <a:t>Funding  Mechanism </a:t>
            </a:r>
            <a:r>
              <a:rPr lang="en-US" sz="1400" dirty="0">
                <a:solidFill>
                  <a:schemeClr val="tx1"/>
                </a:solidFill>
                <a:cs typeface="Arial" charset="0"/>
              </a:rPr>
              <a:t>- </a:t>
            </a:r>
            <a:r>
              <a:rPr lang="en-US" sz="1400" dirty="0">
                <a:cs typeface="Arial" charset="0"/>
              </a:rPr>
              <a:t>Initially, the vehicle could be captive to industry players only but depending on its capitalization it potentially can offer reinsurance coverage more broadly to attain additional profits.</a:t>
            </a:r>
          </a:p>
          <a:p>
            <a:pPr marL="171450" indent="-171450">
              <a:spcAft>
                <a:spcPts val="600"/>
              </a:spcAft>
              <a:defRPr/>
            </a:pPr>
            <a:endParaRPr lang="en-US" dirty="0">
              <a:solidFill>
                <a:schemeClr val="tx1"/>
              </a:solidFill>
              <a:cs typeface="Arial" charset="0"/>
            </a:endParaRPr>
          </a:p>
          <a:p>
            <a:pPr marL="171450" indent="-171450">
              <a:spcAft>
                <a:spcPts val="0"/>
              </a:spcAft>
              <a:defRPr/>
            </a:pPr>
            <a:endParaRPr lang="en-US" b="1" dirty="0">
              <a:cs typeface="Arial" charset="0"/>
            </a:endParaRPr>
          </a:p>
        </p:txBody>
      </p:sp>
      <p:sp>
        <p:nvSpPr>
          <p:cNvPr id="7" name="Text Box 6"/>
          <p:cNvSpPr txBox="1">
            <a:spLocks noChangeArrowheads="1"/>
          </p:cNvSpPr>
          <p:nvPr/>
        </p:nvSpPr>
        <p:spPr bwMode="auto">
          <a:xfrm>
            <a:off x="384175" y="873125"/>
            <a:ext cx="6035675" cy="554038"/>
          </a:xfrm>
          <a:prstGeom prst="rect">
            <a:avLst/>
          </a:prstGeom>
          <a:noFill/>
          <a:ln w="9525" algn="ctr">
            <a:noFill/>
            <a:miter lim="800000"/>
            <a:headEnd/>
            <a:tailEnd/>
          </a:ln>
          <a:effectLst/>
        </p:spPr>
        <p:txBody>
          <a:bodyPr>
            <a:spAutoFit/>
          </a:bodyPr>
          <a:lstStyle/>
          <a:p>
            <a:pPr eaLnBrk="0" hangingPunct="0">
              <a:defRPr/>
            </a:pPr>
            <a:r>
              <a:rPr lang="en-US" sz="1600" dirty="0">
                <a:cs typeface="Arial" charset="0"/>
              </a:rPr>
              <a:t>OFFSHORE ENERGY INSURANCE SOLUTIONS</a:t>
            </a:r>
            <a:endParaRPr lang="en-US" sz="1050" dirty="0">
              <a:cs typeface="Arial" charset="0"/>
            </a:endParaRPr>
          </a:p>
          <a:p>
            <a:pPr eaLnBrk="0" hangingPunct="0">
              <a:defRPr/>
            </a:pPr>
            <a:r>
              <a:rPr lang="en-US" sz="1400" b="1" i="1" dirty="0" smtClean="0">
                <a:solidFill>
                  <a:srgbClr val="695F50"/>
                </a:solidFill>
                <a:cs typeface="Arial" charset="0"/>
              </a:rPr>
              <a:t>Options to be Considered – Program Issuer</a:t>
            </a:r>
            <a:endParaRPr lang="en-US" sz="1400" b="1" i="1" dirty="0">
              <a:solidFill>
                <a:srgbClr val="695F50"/>
              </a:solidFill>
              <a:cs typeface="Arial" charset="0"/>
            </a:endParaRPr>
          </a:p>
        </p:txBody>
      </p:sp>
      <p:pic>
        <p:nvPicPr>
          <p:cNvPr id="12290" name="Picture 1" descr="dv496056"/>
          <p:cNvPicPr>
            <a:picLocks noChangeAspect="1" noChangeArrowheads="1"/>
          </p:cNvPicPr>
          <p:nvPr/>
        </p:nvPicPr>
        <p:blipFill>
          <a:blip r:embed="rId2" cstate="print"/>
          <a:srcRect/>
          <a:stretch>
            <a:fillRect/>
          </a:stretch>
        </p:blipFill>
        <p:spPr bwMode="auto">
          <a:xfrm>
            <a:off x="6583680" y="274320"/>
            <a:ext cx="1981200" cy="145351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55A7C4B-4115-4E4E-A6DA-3BAC52ACB8D8}" type="slidenum">
              <a:rPr lang="en-US" smtClean="0"/>
              <a:pPr>
                <a:defRPr/>
              </a:pPr>
              <a:t>16</a:t>
            </a:fld>
            <a:endParaRPr lang="en-US" sz="1000" dirty="0"/>
          </a:p>
        </p:txBody>
      </p:sp>
      <p:sp>
        <p:nvSpPr>
          <p:cNvPr id="22531"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22533" name="Rectangle 9"/>
          <p:cNvSpPr>
            <a:spLocks noChangeArrowheads="1"/>
          </p:cNvSpPr>
          <p:nvPr/>
        </p:nvSpPr>
        <p:spPr bwMode="auto">
          <a:xfrm>
            <a:off x="600075" y="1873250"/>
            <a:ext cx="7972425" cy="2446824"/>
          </a:xfrm>
          <a:prstGeom prst="rect">
            <a:avLst/>
          </a:prstGeom>
          <a:noFill/>
          <a:ln w="9525">
            <a:noFill/>
            <a:miter lim="800000"/>
            <a:headEnd/>
            <a:tailEnd/>
          </a:ln>
        </p:spPr>
        <p:txBody>
          <a:bodyPr>
            <a:spAutoFit/>
          </a:bodyPr>
          <a:lstStyle/>
          <a:p>
            <a:pPr marL="171450" indent="-171450">
              <a:spcAft>
                <a:spcPts val="600"/>
              </a:spcAft>
            </a:pPr>
            <a:endParaRPr lang="en-US" dirty="0">
              <a:solidFill>
                <a:schemeClr val="tx1"/>
              </a:solidFill>
            </a:endParaRPr>
          </a:p>
          <a:p>
            <a:pPr marL="171450" indent="-171450"/>
            <a:r>
              <a:rPr lang="en-US" sz="1400" b="1" dirty="0"/>
              <a:t>Advantages</a:t>
            </a:r>
          </a:p>
          <a:p>
            <a:pPr marL="628650" lvl="1" indent="-171450">
              <a:buFont typeface="Arial" charset="0"/>
              <a:buChar char="•"/>
            </a:pPr>
            <a:r>
              <a:rPr lang="en-US" sz="1400" dirty="0"/>
              <a:t>Efficiently deploys capacity to marketplace, particularly in excess-risk layers</a:t>
            </a:r>
          </a:p>
          <a:p>
            <a:pPr marL="628650" lvl="1" indent="-171450">
              <a:buFont typeface="Arial" charset="0"/>
              <a:buChar char="•"/>
            </a:pPr>
            <a:r>
              <a:rPr lang="en-US" sz="1400" dirty="0"/>
              <a:t>Could be used in conjunction with another solution</a:t>
            </a:r>
          </a:p>
          <a:p>
            <a:pPr marL="628650" lvl="1" indent="-171450">
              <a:buFont typeface="Arial" charset="0"/>
              <a:buChar char="•"/>
            </a:pPr>
            <a:r>
              <a:rPr lang="en-US" sz="1400" dirty="0"/>
              <a:t>This solution may provide necessary risk capacity to the market and reduce rates while letting industry participants and insurers still operate with normal marketplace dynamics</a:t>
            </a:r>
          </a:p>
          <a:p>
            <a:pPr marL="628650" lvl="1" indent="-171450"/>
            <a:endParaRPr lang="en-US" sz="1400" dirty="0"/>
          </a:p>
          <a:p>
            <a:pPr marL="171450" indent="-171450">
              <a:spcAft>
                <a:spcPts val="600"/>
              </a:spcAft>
            </a:pPr>
            <a:r>
              <a:rPr lang="en-US" sz="1400" b="1" dirty="0"/>
              <a:t>Disadvantages</a:t>
            </a:r>
          </a:p>
          <a:p>
            <a:pPr marL="628650" lvl="1" indent="-171450">
              <a:spcAft>
                <a:spcPts val="600"/>
              </a:spcAft>
              <a:buFont typeface="Arial" charset="0"/>
              <a:buChar char="•"/>
            </a:pPr>
            <a:r>
              <a:rPr lang="en-US" sz="1400" dirty="0"/>
              <a:t>Does not address potential capacity issues or price hardening in the lower risk </a:t>
            </a:r>
            <a:r>
              <a:rPr lang="en-US" sz="1400" dirty="0" smtClean="0"/>
              <a:t>layers</a:t>
            </a:r>
          </a:p>
          <a:p>
            <a:pPr marL="628650" lvl="1" indent="-171450">
              <a:spcAft>
                <a:spcPts val="600"/>
              </a:spcAft>
              <a:buFont typeface="Arial" charset="0"/>
              <a:buChar char="•"/>
            </a:pPr>
            <a:r>
              <a:rPr lang="en-US" sz="1400" dirty="0" smtClean="0"/>
              <a:t>Places reliance on available fronting carrier.</a:t>
            </a:r>
            <a:endParaRPr lang="en-US" sz="1400" dirty="0"/>
          </a:p>
        </p:txBody>
      </p:sp>
      <p:sp>
        <p:nvSpPr>
          <p:cNvPr id="7" name="Text Box 6"/>
          <p:cNvSpPr txBox="1">
            <a:spLocks noChangeArrowheads="1"/>
          </p:cNvSpPr>
          <p:nvPr/>
        </p:nvSpPr>
        <p:spPr bwMode="auto">
          <a:xfrm>
            <a:off x="384175" y="873125"/>
            <a:ext cx="6035675" cy="554038"/>
          </a:xfrm>
          <a:prstGeom prst="rect">
            <a:avLst/>
          </a:prstGeom>
          <a:noFill/>
          <a:ln w="9525" algn="ctr">
            <a:noFill/>
            <a:miter lim="800000"/>
            <a:headEnd/>
            <a:tailEnd/>
          </a:ln>
          <a:effectLst/>
        </p:spPr>
        <p:txBody>
          <a:bodyPr>
            <a:spAutoFit/>
          </a:bodyPr>
          <a:lstStyle/>
          <a:p>
            <a:pPr eaLnBrk="0" hangingPunct="0">
              <a:defRPr/>
            </a:pPr>
            <a:r>
              <a:rPr lang="en-US" sz="1600" dirty="0">
                <a:cs typeface="Arial" charset="0"/>
              </a:rPr>
              <a:t>OFFSHORE ENERGY INSURANCE SOLUTIONS</a:t>
            </a:r>
            <a:endParaRPr lang="en-US" sz="1050" dirty="0">
              <a:cs typeface="Arial" charset="0"/>
            </a:endParaRPr>
          </a:p>
          <a:p>
            <a:pPr eaLnBrk="0" hangingPunct="0">
              <a:defRPr/>
            </a:pPr>
            <a:r>
              <a:rPr lang="en-US" sz="1400" b="1" i="1" dirty="0" smtClean="0">
                <a:solidFill>
                  <a:srgbClr val="695F50"/>
                </a:solidFill>
                <a:cs typeface="Arial" charset="0"/>
              </a:rPr>
              <a:t>Options to be Considered – </a:t>
            </a:r>
            <a:r>
              <a:rPr lang="en-US" sz="1400" b="1" i="1" dirty="0">
                <a:solidFill>
                  <a:srgbClr val="695F50"/>
                </a:solidFill>
                <a:cs typeface="Arial" charset="0"/>
              </a:rPr>
              <a:t>Reinsurance Vehicle</a:t>
            </a:r>
          </a:p>
        </p:txBody>
      </p:sp>
      <p:pic>
        <p:nvPicPr>
          <p:cNvPr id="13314" name="Picture 1" descr="dv496056"/>
          <p:cNvPicPr>
            <a:picLocks noChangeAspect="1" noChangeArrowheads="1"/>
          </p:cNvPicPr>
          <p:nvPr/>
        </p:nvPicPr>
        <p:blipFill>
          <a:blip r:embed="rId2" cstate="print"/>
          <a:srcRect/>
          <a:stretch>
            <a:fillRect/>
          </a:stretch>
        </p:blipFill>
        <p:spPr bwMode="auto">
          <a:xfrm>
            <a:off x="6583680" y="274320"/>
            <a:ext cx="1981200" cy="14778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557213" y="3017838"/>
            <a:ext cx="8161337" cy="3001962"/>
          </a:xfrm>
          <a:prstGeom prst="rect">
            <a:avLst/>
          </a:prstGeom>
          <a:noFill/>
          <a:ln w="9525">
            <a:noFill/>
            <a:miter lim="800000"/>
            <a:headEnd/>
            <a:tailEnd/>
          </a:ln>
        </p:spPr>
        <p:txBody>
          <a:bodyPr lIns="0" tIns="0" rIns="0" bIns="0"/>
          <a:lstStyle/>
          <a:p>
            <a:pPr algn="ctr">
              <a:lnSpc>
                <a:spcPct val="80000"/>
              </a:lnSpc>
            </a:pPr>
            <a:r>
              <a:rPr lang="en-US" sz="4000" dirty="0"/>
              <a:t>FTI Consulting, Inc.</a:t>
            </a:r>
            <a:r>
              <a:rPr lang="en-US" sz="4400" dirty="0"/>
              <a:t/>
            </a:r>
            <a:br>
              <a:rPr lang="en-US" sz="4400" dirty="0"/>
            </a:br>
            <a:r>
              <a:rPr lang="en-US" sz="1100" dirty="0"/>
              <a:t/>
            </a:r>
            <a:br>
              <a:rPr lang="en-US" sz="1100" dirty="0"/>
            </a:br>
            <a:r>
              <a:rPr lang="en-US" sz="2400" dirty="0"/>
              <a:t>Global Insurance Industry Services</a:t>
            </a:r>
            <a:r>
              <a:rPr lang="en-US" sz="3200" dirty="0"/>
              <a:t/>
            </a:r>
            <a:br>
              <a:rPr lang="en-US" sz="3200" dirty="0"/>
            </a:br>
            <a:r>
              <a:rPr lang="en-US" sz="1400" dirty="0"/>
              <a:t/>
            </a:r>
            <a:br>
              <a:rPr lang="en-US" sz="1400" dirty="0"/>
            </a:br>
            <a:r>
              <a:rPr lang="en-US" sz="1400" dirty="0"/>
              <a:t/>
            </a:r>
            <a:br>
              <a:rPr lang="en-US" sz="1400" dirty="0"/>
            </a:br>
            <a:r>
              <a:rPr lang="en-US" sz="1400" dirty="0"/>
              <a:t> </a:t>
            </a:r>
            <a:r>
              <a:rPr lang="en-US" sz="2400" dirty="0"/>
              <a:t>INTRODUCTION: INDUSTRY FUNDING</a:t>
            </a:r>
            <a:r>
              <a:rPr lang="en-US" sz="1400" dirty="0"/>
              <a:t/>
            </a:r>
            <a:br>
              <a:rPr lang="en-US" sz="1400" dirty="0"/>
            </a:br>
            <a:r>
              <a:rPr lang="en-US" sz="1400" dirty="0"/>
              <a:t/>
            </a:r>
            <a:br>
              <a:rPr lang="en-US" sz="1400" dirty="0"/>
            </a:br>
            <a:r>
              <a:rPr lang="en-US" sz="1800" b="1" dirty="0"/>
              <a:t/>
            </a:r>
            <a:br>
              <a:rPr lang="en-US" sz="1800" b="1" dirty="0"/>
            </a:br>
            <a:r>
              <a:rPr lang="en-US" sz="1800" b="1" i="1" dirty="0">
                <a:solidFill>
                  <a:srgbClr val="695F50"/>
                </a:solidFill>
              </a:rPr>
              <a:t> </a:t>
            </a:r>
            <a:r>
              <a:rPr lang="en-US" sz="1800" b="1" i="1" dirty="0" smtClean="0">
                <a:solidFill>
                  <a:srgbClr val="695F50"/>
                </a:solidFill>
              </a:rPr>
              <a:t>Developing a Business Plan </a:t>
            </a:r>
            <a:endParaRPr lang="en-US" sz="1800" b="1" i="1" dirty="0">
              <a:solidFill>
                <a:srgbClr val="695F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6888163" y="6577013"/>
            <a:ext cx="695325" cy="223837"/>
          </a:xfrm>
          <a:prstGeom prst="rect">
            <a:avLst/>
          </a:prstGeom>
          <a:noFill/>
          <a:ln w="9525">
            <a:noFill/>
            <a:miter lim="800000"/>
            <a:headEnd/>
            <a:tailEnd/>
          </a:ln>
        </p:spPr>
        <p:txBody>
          <a:bodyPr lIns="0" tIns="0" rIns="0" bIns="0"/>
          <a:lstStyle/>
          <a:p>
            <a:pPr algn="ctr" eaLnBrk="0" hangingPunct="0"/>
            <a:fld id="{73182284-4DC1-4C84-BF5F-BB28DEA50847}" type="slidenum">
              <a:rPr lang="en-US" sz="900" b="1"/>
              <a:pPr algn="ctr" eaLnBrk="0" hangingPunct="0"/>
              <a:t>18</a:t>
            </a:fld>
            <a:endParaRPr lang="en-US" sz="1000" b="1" dirty="0"/>
          </a:p>
        </p:txBody>
      </p:sp>
      <p:sp>
        <p:nvSpPr>
          <p:cNvPr id="24579"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24581" name="Line 7"/>
          <p:cNvSpPr>
            <a:spLocks noChangeShapeType="1"/>
          </p:cNvSpPr>
          <p:nvPr/>
        </p:nvSpPr>
        <p:spPr bwMode="auto">
          <a:xfrm flipV="1">
            <a:off x="361950" y="733425"/>
            <a:ext cx="6197600" cy="9525"/>
          </a:xfrm>
          <a:prstGeom prst="line">
            <a:avLst/>
          </a:prstGeom>
          <a:noFill/>
          <a:ln w="9525">
            <a:solidFill>
              <a:schemeClr val="tx1"/>
            </a:solidFill>
            <a:round/>
            <a:headEnd/>
            <a:tailEnd/>
          </a:ln>
        </p:spPr>
        <p:txBody>
          <a:bodyPr/>
          <a:lstStyle/>
          <a:p>
            <a:endParaRPr lang="en-US" dirty="0"/>
          </a:p>
        </p:txBody>
      </p:sp>
      <p:sp>
        <p:nvSpPr>
          <p:cNvPr id="24582" name="Text Box 9"/>
          <p:cNvSpPr txBox="1">
            <a:spLocks noChangeArrowheads="1"/>
          </p:cNvSpPr>
          <p:nvPr/>
        </p:nvSpPr>
        <p:spPr bwMode="auto">
          <a:xfrm>
            <a:off x="438150" y="976313"/>
            <a:ext cx="6035675" cy="336550"/>
          </a:xfrm>
          <a:prstGeom prst="rect">
            <a:avLst/>
          </a:prstGeom>
          <a:noFill/>
          <a:ln w="9525" algn="ctr">
            <a:noFill/>
            <a:miter lim="800000"/>
            <a:headEnd/>
            <a:tailEnd/>
          </a:ln>
        </p:spPr>
        <p:txBody>
          <a:bodyPr>
            <a:spAutoFit/>
          </a:bodyPr>
          <a:lstStyle/>
          <a:p>
            <a:pPr eaLnBrk="0" hangingPunct="0"/>
            <a:r>
              <a:rPr lang="en-US" sz="1600" b="1" i="1" dirty="0" smtClean="0">
                <a:solidFill>
                  <a:srgbClr val="695F50"/>
                </a:solidFill>
              </a:rPr>
              <a:t>Developing a Business Plan </a:t>
            </a:r>
            <a:endParaRPr lang="en-US" sz="1600" b="1" i="1" dirty="0">
              <a:solidFill>
                <a:srgbClr val="695F50"/>
              </a:solidFill>
            </a:endParaRPr>
          </a:p>
        </p:txBody>
      </p:sp>
      <p:sp>
        <p:nvSpPr>
          <p:cNvPr id="24583" name="Text Box 10"/>
          <p:cNvSpPr txBox="1">
            <a:spLocks noChangeArrowheads="1"/>
          </p:cNvSpPr>
          <p:nvPr/>
        </p:nvSpPr>
        <p:spPr bwMode="auto">
          <a:xfrm>
            <a:off x="361950" y="1792097"/>
            <a:ext cx="8323263" cy="3730252"/>
          </a:xfrm>
          <a:prstGeom prst="rect">
            <a:avLst/>
          </a:prstGeom>
          <a:noFill/>
          <a:ln w="9525" algn="ctr">
            <a:noFill/>
            <a:miter lim="800000"/>
            <a:headEnd/>
            <a:tailEnd/>
          </a:ln>
        </p:spPr>
        <p:txBody>
          <a:bodyPr>
            <a:spAutoFit/>
          </a:bodyPr>
          <a:lstStyle/>
          <a:p>
            <a:pPr marL="342900" indent="-222250" eaLnBrk="0" hangingPunct="0">
              <a:spcAft>
                <a:spcPct val="30000"/>
              </a:spcAft>
              <a:buClr>
                <a:srgbClr val="800000"/>
              </a:buClr>
              <a:buSzPct val="70000"/>
              <a:buFont typeface="Wingdings" pitchFamily="2" charset="2"/>
              <a:buChar char="§"/>
            </a:pPr>
            <a:r>
              <a:rPr lang="en-US" sz="1400" b="1" dirty="0" smtClean="0">
                <a:solidFill>
                  <a:srgbClr val="46647D"/>
                </a:solidFill>
                <a:latin typeface="Arial Unicode MS" pitchFamily="34" charset="-128"/>
              </a:rPr>
              <a:t>Cost of Capital </a:t>
            </a:r>
          </a:p>
          <a:p>
            <a:pPr marL="342900" indent="-222250" eaLnBrk="0" hangingPunct="0">
              <a:spcAft>
                <a:spcPct val="30000"/>
              </a:spcAft>
              <a:buClr>
                <a:srgbClr val="800000"/>
              </a:buClr>
              <a:buSzPct val="70000"/>
              <a:buFont typeface="Wingdings" pitchFamily="2" charset="2"/>
              <a:buChar char="§"/>
            </a:pPr>
            <a:r>
              <a:rPr lang="en-US" sz="1400" b="1" dirty="0" smtClean="0">
                <a:solidFill>
                  <a:srgbClr val="46647D"/>
                </a:solidFill>
                <a:latin typeface="Arial Unicode MS" pitchFamily="34" charset="-128"/>
              </a:rPr>
              <a:t>Sources of Capital </a:t>
            </a:r>
          </a:p>
          <a:p>
            <a:pPr marL="342900" indent="-222250" eaLnBrk="0" hangingPunct="0">
              <a:spcAft>
                <a:spcPct val="30000"/>
              </a:spcAft>
              <a:buClr>
                <a:srgbClr val="800000"/>
              </a:buClr>
              <a:buSzPct val="70000"/>
              <a:buFont typeface="Wingdings" pitchFamily="2" charset="2"/>
              <a:buChar char="§"/>
            </a:pPr>
            <a:r>
              <a:rPr lang="en-US" sz="1400" b="1" dirty="0" smtClean="0">
                <a:solidFill>
                  <a:srgbClr val="46647D"/>
                </a:solidFill>
                <a:latin typeface="Arial Unicode MS" pitchFamily="34" charset="-128"/>
              </a:rPr>
              <a:t>Rating Agencies </a:t>
            </a:r>
          </a:p>
          <a:p>
            <a:pPr marL="342900" indent="-222250" eaLnBrk="0" hangingPunct="0">
              <a:spcAft>
                <a:spcPct val="30000"/>
              </a:spcAft>
              <a:buClr>
                <a:srgbClr val="800000"/>
              </a:buClr>
              <a:buSzPct val="70000"/>
              <a:buFont typeface="Wingdings" pitchFamily="2" charset="2"/>
              <a:buChar char="§"/>
            </a:pPr>
            <a:r>
              <a:rPr lang="en-US" sz="1400" b="1" dirty="0" smtClean="0">
                <a:solidFill>
                  <a:srgbClr val="46647D"/>
                </a:solidFill>
                <a:latin typeface="Arial Unicode MS" pitchFamily="34" charset="-128"/>
              </a:rPr>
              <a:t>Domestication </a:t>
            </a:r>
          </a:p>
          <a:p>
            <a:pPr marL="342900" indent="-222250" eaLnBrk="0" hangingPunct="0">
              <a:spcAft>
                <a:spcPct val="30000"/>
              </a:spcAft>
              <a:buClr>
                <a:srgbClr val="800000"/>
              </a:buClr>
              <a:buSzPct val="70000"/>
              <a:buFont typeface="Wingdings" pitchFamily="2" charset="2"/>
              <a:buChar char="§"/>
            </a:pPr>
            <a:r>
              <a:rPr lang="en-US" sz="1400" b="1" dirty="0" smtClean="0">
                <a:solidFill>
                  <a:srgbClr val="46647D"/>
                </a:solidFill>
                <a:latin typeface="Arial Unicode MS" pitchFamily="34" charset="-128"/>
              </a:rPr>
              <a:t>Reinsurance Program </a:t>
            </a:r>
          </a:p>
          <a:p>
            <a:pPr marL="342900" indent="-222250" eaLnBrk="0" hangingPunct="0">
              <a:spcAft>
                <a:spcPct val="30000"/>
              </a:spcAft>
              <a:buClr>
                <a:srgbClr val="800000"/>
              </a:buClr>
              <a:buSzPct val="70000"/>
              <a:buFont typeface="Wingdings" pitchFamily="2" charset="2"/>
              <a:buChar char="§"/>
            </a:pPr>
            <a:r>
              <a:rPr lang="en-US" sz="1400" b="1" dirty="0" smtClean="0">
                <a:solidFill>
                  <a:srgbClr val="46647D"/>
                </a:solidFill>
                <a:latin typeface="Arial Unicode MS" pitchFamily="34" charset="-128"/>
              </a:rPr>
              <a:t>Management/Governance</a:t>
            </a:r>
            <a:endParaRPr lang="en-US" sz="1400" b="1" dirty="0">
              <a:solidFill>
                <a:srgbClr val="46647D"/>
              </a:solidFill>
              <a:latin typeface="Arial Unicode MS" pitchFamily="34" charset="-128"/>
            </a:endParaRPr>
          </a:p>
          <a:p>
            <a:pPr marL="342900" indent="-222250" eaLnBrk="0" hangingPunct="0">
              <a:spcAft>
                <a:spcPct val="30000"/>
              </a:spcAft>
              <a:buClr>
                <a:srgbClr val="800000"/>
              </a:buClr>
              <a:buSzPct val="70000"/>
              <a:buFont typeface="Wingdings" pitchFamily="2" charset="2"/>
              <a:buChar char="§"/>
            </a:pPr>
            <a:r>
              <a:rPr lang="en-US" sz="1400" b="1" dirty="0">
                <a:solidFill>
                  <a:srgbClr val="46647D"/>
                </a:solidFill>
                <a:latin typeface="Arial Unicode MS" pitchFamily="34" charset="-128"/>
              </a:rPr>
              <a:t>Structure</a:t>
            </a:r>
          </a:p>
          <a:p>
            <a:pPr marL="342900" indent="-222250" eaLnBrk="0" hangingPunct="0">
              <a:spcAft>
                <a:spcPct val="30000"/>
              </a:spcAft>
              <a:buClr>
                <a:srgbClr val="800000"/>
              </a:buClr>
              <a:buSzPct val="70000"/>
              <a:buFont typeface="Wingdings" pitchFamily="2" charset="2"/>
              <a:buChar char="§"/>
            </a:pPr>
            <a:r>
              <a:rPr lang="en-US" sz="1400" b="1" dirty="0" smtClean="0">
                <a:solidFill>
                  <a:srgbClr val="46647D"/>
                </a:solidFill>
                <a:latin typeface="Arial Unicode MS" pitchFamily="34" charset="-128"/>
              </a:rPr>
              <a:t>Board </a:t>
            </a:r>
            <a:r>
              <a:rPr lang="en-US" sz="1400" b="1" dirty="0">
                <a:solidFill>
                  <a:srgbClr val="46647D"/>
                </a:solidFill>
                <a:latin typeface="Arial Unicode MS" pitchFamily="34" charset="-128"/>
              </a:rPr>
              <a:t>Members</a:t>
            </a:r>
          </a:p>
          <a:p>
            <a:pPr marL="342900" indent="-222250" eaLnBrk="0" hangingPunct="0">
              <a:spcAft>
                <a:spcPct val="30000"/>
              </a:spcAft>
              <a:buClr>
                <a:srgbClr val="800000"/>
              </a:buClr>
              <a:buSzPct val="70000"/>
              <a:buFont typeface="Wingdings" pitchFamily="2" charset="2"/>
              <a:buChar char="§"/>
            </a:pPr>
            <a:r>
              <a:rPr lang="en-US" sz="1400" b="1" dirty="0">
                <a:solidFill>
                  <a:srgbClr val="46647D"/>
                </a:solidFill>
                <a:latin typeface="Arial Unicode MS" pitchFamily="34" charset="-128"/>
              </a:rPr>
              <a:t>Timing</a:t>
            </a:r>
          </a:p>
          <a:p>
            <a:pPr marL="342900" indent="-222250" eaLnBrk="0" hangingPunct="0">
              <a:spcAft>
                <a:spcPct val="30000"/>
              </a:spcAft>
              <a:buClr>
                <a:srgbClr val="800000"/>
              </a:buClr>
              <a:buSzPct val="70000"/>
              <a:buFont typeface="Wingdings" pitchFamily="2" charset="2"/>
              <a:buChar char="§"/>
            </a:pPr>
            <a:r>
              <a:rPr lang="en-US" sz="1400" b="1" dirty="0">
                <a:solidFill>
                  <a:srgbClr val="46647D"/>
                </a:solidFill>
                <a:latin typeface="Arial Unicode MS" pitchFamily="34" charset="-128"/>
              </a:rPr>
              <a:t>Regulatory Actions</a:t>
            </a:r>
          </a:p>
          <a:p>
            <a:pPr marL="342900" indent="-222250" eaLnBrk="0" hangingPunct="0">
              <a:spcAft>
                <a:spcPct val="30000"/>
              </a:spcAft>
              <a:buClr>
                <a:srgbClr val="800000"/>
              </a:buClr>
              <a:buSzPct val="70000"/>
              <a:buFont typeface="Wingdings" pitchFamily="2" charset="2"/>
              <a:buChar char="§"/>
            </a:pPr>
            <a:r>
              <a:rPr lang="en-US" sz="1400" b="1" dirty="0">
                <a:solidFill>
                  <a:srgbClr val="46647D"/>
                </a:solidFill>
                <a:latin typeface="Arial Unicode MS" pitchFamily="34" charset="-128"/>
              </a:rPr>
              <a:t>Market Risk Assessment </a:t>
            </a:r>
          </a:p>
          <a:p>
            <a:pPr marL="342900" indent="-222250" eaLnBrk="0" hangingPunct="0">
              <a:spcAft>
                <a:spcPct val="30000"/>
              </a:spcAft>
              <a:buClr>
                <a:srgbClr val="800000"/>
              </a:buClr>
              <a:buSzPct val="70000"/>
              <a:buFont typeface="Wingdings" pitchFamily="2" charset="2"/>
              <a:buNone/>
            </a:pPr>
            <a:endParaRPr lang="en-US" sz="1400" dirty="0">
              <a:solidFill>
                <a:srgbClr val="46647D"/>
              </a:solidFill>
              <a:latin typeface="Arial Unicode MS" pitchFamily="34" charset="-128"/>
            </a:endParaRPr>
          </a:p>
          <a:p>
            <a:pPr marL="342900" indent="-222250" eaLnBrk="0" hangingPunct="0"/>
            <a:endParaRPr lang="en-US" sz="1800" dirty="0">
              <a:solidFill>
                <a:srgbClr val="46647D"/>
              </a:solidFill>
              <a:latin typeface="Arial Unicode MS" pitchFamily="34" charset="-128"/>
            </a:endParaRPr>
          </a:p>
        </p:txBody>
      </p:sp>
      <p:pic>
        <p:nvPicPr>
          <p:cNvPr id="14338" name="Picture 1" descr="dv496056"/>
          <p:cNvPicPr>
            <a:picLocks noChangeAspect="1" noChangeArrowheads="1"/>
          </p:cNvPicPr>
          <p:nvPr/>
        </p:nvPicPr>
        <p:blipFill>
          <a:blip r:embed="rId3" cstate="print"/>
          <a:srcRect/>
          <a:stretch>
            <a:fillRect/>
          </a:stretch>
        </p:blipFill>
        <p:spPr bwMode="auto">
          <a:xfrm>
            <a:off x="6583680" y="274320"/>
            <a:ext cx="1981200" cy="14778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381000" y="1003300"/>
            <a:ext cx="1498600" cy="5473700"/>
          </a:xfrm>
          <a:prstGeom prst="rect">
            <a:avLst/>
          </a:prstGeom>
          <a:noFill/>
          <a:ln w="9525">
            <a:noFill/>
            <a:miter lim="800000"/>
            <a:headEnd/>
            <a:tailEnd/>
          </a:ln>
        </p:spPr>
        <p:txBody>
          <a:bodyPr/>
          <a:lstStyle/>
          <a:p>
            <a:pPr>
              <a:spcAft>
                <a:spcPct val="12000"/>
              </a:spcAft>
            </a:pPr>
            <a:r>
              <a:rPr lang="en-US" sz="800" b="1" dirty="0"/>
              <a:t>United States</a:t>
            </a:r>
          </a:p>
          <a:p>
            <a:pPr>
              <a:spcAft>
                <a:spcPct val="12000"/>
              </a:spcAft>
            </a:pPr>
            <a:r>
              <a:rPr lang="en-US" sz="800" dirty="0"/>
              <a:t>Annapolis</a:t>
            </a:r>
          </a:p>
          <a:p>
            <a:pPr>
              <a:spcAft>
                <a:spcPct val="12000"/>
              </a:spcAft>
            </a:pPr>
            <a:r>
              <a:rPr lang="en-US" sz="800" dirty="0"/>
              <a:t>Atlanta</a:t>
            </a:r>
          </a:p>
          <a:p>
            <a:pPr>
              <a:spcAft>
                <a:spcPct val="12000"/>
              </a:spcAft>
            </a:pPr>
            <a:r>
              <a:rPr lang="en-US" sz="800" dirty="0"/>
              <a:t>Baltimore</a:t>
            </a:r>
          </a:p>
          <a:p>
            <a:pPr>
              <a:spcAft>
                <a:spcPct val="12000"/>
              </a:spcAft>
            </a:pPr>
            <a:r>
              <a:rPr lang="en-US" sz="800" dirty="0"/>
              <a:t>Bethesda</a:t>
            </a:r>
          </a:p>
          <a:p>
            <a:pPr>
              <a:spcAft>
                <a:spcPct val="12000"/>
              </a:spcAft>
            </a:pPr>
            <a:r>
              <a:rPr lang="en-US" sz="800" dirty="0"/>
              <a:t>Boston</a:t>
            </a:r>
          </a:p>
          <a:p>
            <a:pPr>
              <a:spcAft>
                <a:spcPct val="12000"/>
              </a:spcAft>
            </a:pPr>
            <a:r>
              <a:rPr lang="en-US" sz="800" dirty="0"/>
              <a:t>Brentwood</a:t>
            </a:r>
          </a:p>
          <a:p>
            <a:pPr>
              <a:spcAft>
                <a:spcPct val="12000"/>
              </a:spcAft>
            </a:pPr>
            <a:r>
              <a:rPr lang="en-US" sz="800" dirty="0"/>
              <a:t>Cambridge</a:t>
            </a:r>
          </a:p>
          <a:p>
            <a:pPr>
              <a:spcAft>
                <a:spcPct val="12000"/>
              </a:spcAft>
            </a:pPr>
            <a:r>
              <a:rPr lang="en-US" sz="800" dirty="0"/>
              <a:t>Charlotte</a:t>
            </a:r>
          </a:p>
          <a:p>
            <a:pPr>
              <a:spcAft>
                <a:spcPct val="12000"/>
              </a:spcAft>
            </a:pPr>
            <a:r>
              <a:rPr lang="en-US" sz="800" dirty="0"/>
              <a:t>Chicago</a:t>
            </a:r>
          </a:p>
          <a:p>
            <a:pPr>
              <a:spcAft>
                <a:spcPct val="12000"/>
              </a:spcAft>
            </a:pPr>
            <a:r>
              <a:rPr lang="en-US" sz="800" dirty="0"/>
              <a:t>Cleveland</a:t>
            </a:r>
            <a:br>
              <a:rPr lang="en-US" sz="800" dirty="0"/>
            </a:br>
            <a:r>
              <a:rPr lang="en-US" sz="800" dirty="0"/>
              <a:t>Dallas</a:t>
            </a:r>
          </a:p>
          <a:p>
            <a:pPr>
              <a:spcAft>
                <a:spcPct val="12000"/>
              </a:spcAft>
            </a:pPr>
            <a:r>
              <a:rPr lang="en-US" sz="800" dirty="0"/>
              <a:t>Denver</a:t>
            </a:r>
          </a:p>
          <a:p>
            <a:pPr>
              <a:spcAft>
                <a:spcPct val="12000"/>
              </a:spcAft>
            </a:pPr>
            <a:r>
              <a:rPr lang="en-US" sz="800" dirty="0"/>
              <a:t>Detroit</a:t>
            </a:r>
          </a:p>
          <a:p>
            <a:pPr>
              <a:spcAft>
                <a:spcPct val="12000"/>
              </a:spcAft>
            </a:pPr>
            <a:r>
              <a:rPr lang="en-US" sz="800" dirty="0"/>
              <a:t>Houston</a:t>
            </a:r>
          </a:p>
          <a:p>
            <a:pPr>
              <a:spcAft>
                <a:spcPct val="12000"/>
              </a:spcAft>
            </a:pPr>
            <a:r>
              <a:rPr lang="en-US" sz="800" dirty="0"/>
              <a:t>Indianapolis</a:t>
            </a:r>
          </a:p>
          <a:p>
            <a:pPr>
              <a:spcAft>
                <a:spcPct val="12000"/>
              </a:spcAft>
            </a:pPr>
            <a:r>
              <a:rPr lang="en-US" sz="800" dirty="0"/>
              <a:t>King of Prussia</a:t>
            </a:r>
          </a:p>
          <a:p>
            <a:pPr>
              <a:spcAft>
                <a:spcPct val="12000"/>
              </a:spcAft>
            </a:pPr>
            <a:r>
              <a:rPr lang="en-US" sz="800" dirty="0"/>
              <a:t>Los Angeles</a:t>
            </a:r>
          </a:p>
          <a:p>
            <a:pPr>
              <a:spcAft>
                <a:spcPct val="12000"/>
              </a:spcAft>
            </a:pPr>
            <a:r>
              <a:rPr lang="en-US" sz="800" dirty="0"/>
              <a:t>Miami</a:t>
            </a:r>
          </a:p>
          <a:p>
            <a:pPr>
              <a:spcAft>
                <a:spcPct val="12000"/>
              </a:spcAft>
            </a:pPr>
            <a:r>
              <a:rPr lang="en-US" sz="800" dirty="0"/>
              <a:t>Morristown</a:t>
            </a:r>
          </a:p>
          <a:p>
            <a:pPr>
              <a:spcAft>
                <a:spcPct val="12000"/>
              </a:spcAft>
            </a:pPr>
            <a:r>
              <a:rPr lang="en-US" sz="800" dirty="0"/>
              <a:t>Nashville</a:t>
            </a:r>
          </a:p>
          <a:p>
            <a:pPr>
              <a:spcAft>
                <a:spcPct val="12000"/>
              </a:spcAft>
            </a:pPr>
            <a:r>
              <a:rPr lang="en-US" sz="800" dirty="0"/>
              <a:t>New York</a:t>
            </a:r>
          </a:p>
          <a:p>
            <a:pPr>
              <a:spcAft>
                <a:spcPct val="12000"/>
              </a:spcAft>
            </a:pPr>
            <a:r>
              <a:rPr lang="en-US" sz="800" dirty="0"/>
              <a:t>Oakland, NJ</a:t>
            </a:r>
          </a:p>
          <a:p>
            <a:pPr>
              <a:spcAft>
                <a:spcPct val="12000"/>
              </a:spcAft>
            </a:pPr>
            <a:r>
              <a:rPr lang="en-US" sz="800" dirty="0"/>
              <a:t>Orlando</a:t>
            </a:r>
          </a:p>
          <a:p>
            <a:pPr>
              <a:spcAft>
                <a:spcPct val="12000"/>
              </a:spcAft>
            </a:pPr>
            <a:r>
              <a:rPr lang="en-US" sz="800" dirty="0"/>
              <a:t>Orange County</a:t>
            </a:r>
          </a:p>
          <a:p>
            <a:pPr>
              <a:spcAft>
                <a:spcPct val="12000"/>
              </a:spcAft>
            </a:pPr>
            <a:r>
              <a:rPr lang="en-US" sz="800" dirty="0"/>
              <a:t>Philadelphia</a:t>
            </a:r>
          </a:p>
          <a:p>
            <a:pPr>
              <a:spcAft>
                <a:spcPct val="12000"/>
              </a:spcAft>
            </a:pPr>
            <a:r>
              <a:rPr lang="en-US" sz="800" dirty="0"/>
              <a:t>Phoenix</a:t>
            </a:r>
          </a:p>
          <a:p>
            <a:pPr>
              <a:spcAft>
                <a:spcPct val="12000"/>
              </a:spcAft>
            </a:pPr>
            <a:r>
              <a:rPr lang="en-US" sz="800" dirty="0"/>
              <a:t>Pittsburgh</a:t>
            </a:r>
          </a:p>
          <a:p>
            <a:pPr>
              <a:spcAft>
                <a:spcPct val="12000"/>
              </a:spcAft>
            </a:pPr>
            <a:r>
              <a:rPr lang="en-US" sz="800" dirty="0"/>
              <a:t>Rockville</a:t>
            </a:r>
          </a:p>
          <a:p>
            <a:pPr>
              <a:spcAft>
                <a:spcPct val="12000"/>
              </a:spcAft>
            </a:pPr>
            <a:r>
              <a:rPr lang="en-US" sz="800" dirty="0"/>
              <a:t>Roseland</a:t>
            </a:r>
          </a:p>
          <a:p>
            <a:pPr>
              <a:spcAft>
                <a:spcPct val="12000"/>
              </a:spcAft>
            </a:pPr>
            <a:r>
              <a:rPr lang="en-US" sz="800" dirty="0"/>
              <a:t>Saddle Brook</a:t>
            </a:r>
          </a:p>
          <a:p>
            <a:pPr>
              <a:spcAft>
                <a:spcPct val="12000"/>
              </a:spcAft>
            </a:pPr>
            <a:r>
              <a:rPr lang="en-US" sz="800" dirty="0"/>
              <a:t>Salt Lake City</a:t>
            </a:r>
          </a:p>
          <a:p>
            <a:pPr>
              <a:spcAft>
                <a:spcPct val="12000"/>
              </a:spcAft>
            </a:pPr>
            <a:r>
              <a:rPr lang="en-US" sz="800" dirty="0"/>
              <a:t>San Francisco</a:t>
            </a:r>
            <a:br>
              <a:rPr lang="en-US" sz="800" dirty="0"/>
            </a:br>
            <a:r>
              <a:rPr lang="en-US" sz="800" dirty="0"/>
              <a:t>Seattle</a:t>
            </a:r>
          </a:p>
          <a:p>
            <a:pPr>
              <a:spcAft>
                <a:spcPct val="12000"/>
              </a:spcAft>
            </a:pPr>
            <a:r>
              <a:rPr lang="en-US" sz="800" dirty="0"/>
              <a:t>Tucson</a:t>
            </a:r>
          </a:p>
          <a:p>
            <a:pPr>
              <a:spcAft>
                <a:spcPct val="12000"/>
              </a:spcAft>
            </a:pPr>
            <a:r>
              <a:rPr lang="en-US" sz="800" dirty="0"/>
              <a:t>Washington, DC</a:t>
            </a:r>
          </a:p>
          <a:p>
            <a:pPr>
              <a:spcAft>
                <a:spcPct val="12000"/>
              </a:spcAft>
            </a:pPr>
            <a:r>
              <a:rPr lang="en-US" sz="800" dirty="0"/>
              <a:t>West Palm Beach</a:t>
            </a:r>
          </a:p>
          <a:p>
            <a:endParaRPr lang="en-US" sz="500" b="1" dirty="0"/>
          </a:p>
          <a:p>
            <a:endParaRPr lang="en-US" sz="800" dirty="0"/>
          </a:p>
          <a:p>
            <a:endParaRPr lang="en-US" sz="300" dirty="0"/>
          </a:p>
        </p:txBody>
      </p:sp>
      <p:sp>
        <p:nvSpPr>
          <p:cNvPr id="8195" name="Text Box 6"/>
          <p:cNvSpPr txBox="1">
            <a:spLocks noChangeArrowheads="1"/>
          </p:cNvSpPr>
          <p:nvPr/>
        </p:nvSpPr>
        <p:spPr bwMode="auto">
          <a:xfrm>
            <a:off x="1371600" y="990600"/>
            <a:ext cx="1217613" cy="5337175"/>
          </a:xfrm>
          <a:prstGeom prst="rect">
            <a:avLst/>
          </a:prstGeom>
          <a:noFill/>
          <a:ln w="9525">
            <a:noFill/>
            <a:miter lim="800000"/>
            <a:headEnd/>
            <a:tailEnd/>
          </a:ln>
        </p:spPr>
        <p:txBody>
          <a:bodyPr>
            <a:spAutoFit/>
          </a:bodyPr>
          <a:lstStyle/>
          <a:p>
            <a:r>
              <a:rPr lang="en-US" sz="800" b="1" dirty="0"/>
              <a:t>Argentina</a:t>
            </a:r>
            <a:br>
              <a:rPr lang="en-US" sz="800" b="1" dirty="0"/>
            </a:br>
            <a:r>
              <a:rPr lang="en-US" sz="800" dirty="0"/>
              <a:t>Buenos Aires</a:t>
            </a:r>
          </a:p>
          <a:p>
            <a:endParaRPr lang="en-US" sz="400" dirty="0"/>
          </a:p>
          <a:p>
            <a:r>
              <a:rPr lang="en-US" sz="800" b="1" dirty="0"/>
              <a:t>Australia</a:t>
            </a:r>
            <a:br>
              <a:rPr lang="en-US" sz="800" b="1" dirty="0"/>
            </a:br>
            <a:r>
              <a:rPr lang="en-US" sz="800" dirty="0"/>
              <a:t>Melbourne</a:t>
            </a:r>
            <a:br>
              <a:rPr lang="en-US" sz="800" dirty="0"/>
            </a:br>
            <a:r>
              <a:rPr lang="en-US" sz="800" dirty="0"/>
              <a:t>Perth</a:t>
            </a:r>
          </a:p>
          <a:p>
            <a:r>
              <a:rPr lang="en-US" sz="800" dirty="0"/>
              <a:t>Sydney</a:t>
            </a:r>
          </a:p>
          <a:p>
            <a:endParaRPr lang="en-US" sz="400" b="1" dirty="0"/>
          </a:p>
          <a:p>
            <a:r>
              <a:rPr lang="en-US" sz="800" b="1" dirty="0"/>
              <a:t>Bahrain</a:t>
            </a:r>
          </a:p>
          <a:p>
            <a:r>
              <a:rPr lang="en-US" sz="800" dirty="0"/>
              <a:t>Manama</a:t>
            </a:r>
          </a:p>
          <a:p>
            <a:endParaRPr lang="en-US" sz="400" dirty="0"/>
          </a:p>
          <a:p>
            <a:r>
              <a:rPr lang="en-US" sz="800" b="1" dirty="0"/>
              <a:t>Belgium</a:t>
            </a:r>
            <a:br>
              <a:rPr lang="en-US" sz="800" b="1" dirty="0"/>
            </a:br>
            <a:r>
              <a:rPr lang="en-US" sz="800" dirty="0"/>
              <a:t>Brussels</a:t>
            </a:r>
          </a:p>
          <a:p>
            <a:endParaRPr lang="en-US" sz="400" b="1" dirty="0"/>
          </a:p>
          <a:p>
            <a:r>
              <a:rPr lang="en-US" sz="800" b="1" dirty="0"/>
              <a:t>Brazil</a:t>
            </a:r>
          </a:p>
          <a:p>
            <a:r>
              <a:rPr lang="en-US" sz="800" dirty="0"/>
              <a:t>São Paulo</a:t>
            </a:r>
          </a:p>
          <a:p>
            <a:endParaRPr lang="en-US" sz="400" b="1" dirty="0"/>
          </a:p>
          <a:p>
            <a:pPr eaLnBrk="0" hangingPunct="0"/>
            <a:r>
              <a:rPr lang="en-US" sz="800" b="1" dirty="0"/>
              <a:t>Canada</a:t>
            </a:r>
            <a:r>
              <a:rPr lang="en-US" b="1" dirty="0"/>
              <a:t/>
            </a:r>
            <a:br>
              <a:rPr lang="en-US" b="1" dirty="0"/>
            </a:br>
            <a:r>
              <a:rPr lang="en-US" sz="800" dirty="0"/>
              <a:t>Toronto</a:t>
            </a:r>
          </a:p>
          <a:p>
            <a:pPr eaLnBrk="0" hangingPunct="0"/>
            <a:r>
              <a:rPr lang="en-US" sz="800" dirty="0"/>
              <a:t>Vancouver</a:t>
            </a:r>
          </a:p>
          <a:p>
            <a:pPr eaLnBrk="0" hangingPunct="0"/>
            <a:endParaRPr lang="en-US" sz="400" dirty="0"/>
          </a:p>
          <a:p>
            <a:r>
              <a:rPr lang="en-US" sz="800" b="1" dirty="0"/>
              <a:t>China</a:t>
            </a:r>
            <a:br>
              <a:rPr lang="en-US" sz="800" b="1" dirty="0"/>
            </a:br>
            <a:r>
              <a:rPr lang="en-US" sz="800" dirty="0"/>
              <a:t>Beijing</a:t>
            </a:r>
            <a:br>
              <a:rPr lang="en-US" sz="800" dirty="0"/>
            </a:br>
            <a:r>
              <a:rPr lang="en-US" sz="800" dirty="0"/>
              <a:t>Guangzhou</a:t>
            </a:r>
            <a:br>
              <a:rPr lang="en-US" sz="800" dirty="0"/>
            </a:br>
            <a:r>
              <a:rPr lang="en-US" sz="800" dirty="0"/>
              <a:t>Hong Kong</a:t>
            </a:r>
            <a:br>
              <a:rPr lang="en-US" sz="800" dirty="0"/>
            </a:br>
            <a:r>
              <a:rPr lang="en-US" sz="800" dirty="0"/>
              <a:t>Shanghai</a:t>
            </a:r>
          </a:p>
          <a:p>
            <a:endParaRPr lang="en-US" sz="400" dirty="0"/>
          </a:p>
          <a:p>
            <a:r>
              <a:rPr lang="en-US" sz="800" b="1" dirty="0"/>
              <a:t>Colombia</a:t>
            </a:r>
            <a:br>
              <a:rPr lang="en-US" sz="800" b="1" dirty="0"/>
            </a:br>
            <a:r>
              <a:rPr lang="en-US" sz="800" dirty="0"/>
              <a:t>Bogotá</a:t>
            </a:r>
          </a:p>
          <a:p>
            <a:endParaRPr lang="en-US" sz="400" dirty="0"/>
          </a:p>
          <a:p>
            <a:r>
              <a:rPr lang="en-US" sz="800" b="1" dirty="0"/>
              <a:t>France</a:t>
            </a:r>
            <a:br>
              <a:rPr lang="en-US" sz="800" b="1" dirty="0"/>
            </a:br>
            <a:r>
              <a:rPr lang="en-US" sz="800" dirty="0"/>
              <a:t>Paris</a:t>
            </a:r>
          </a:p>
          <a:p>
            <a:endParaRPr lang="en-US" sz="400" dirty="0"/>
          </a:p>
          <a:p>
            <a:r>
              <a:rPr lang="en-US" sz="800" b="1" dirty="0"/>
              <a:t>Germany</a:t>
            </a:r>
            <a:br>
              <a:rPr lang="en-US" sz="800" b="1" dirty="0"/>
            </a:br>
            <a:r>
              <a:rPr lang="en-US" sz="800" dirty="0"/>
              <a:t>Frankfurt</a:t>
            </a:r>
            <a:br>
              <a:rPr lang="en-US" sz="800" dirty="0"/>
            </a:br>
            <a:r>
              <a:rPr lang="en-US" sz="800" dirty="0"/>
              <a:t>Munich</a:t>
            </a:r>
          </a:p>
          <a:p>
            <a:endParaRPr lang="en-US" sz="400" dirty="0"/>
          </a:p>
          <a:p>
            <a:r>
              <a:rPr lang="en-US" sz="800" b="1" dirty="0"/>
              <a:t>Ireland</a:t>
            </a:r>
            <a:br>
              <a:rPr lang="en-US" sz="800" b="1" dirty="0"/>
            </a:br>
            <a:r>
              <a:rPr lang="en-US" sz="800" dirty="0"/>
              <a:t>Dublin</a:t>
            </a:r>
          </a:p>
          <a:p>
            <a:endParaRPr lang="en-US" sz="400" dirty="0"/>
          </a:p>
          <a:p>
            <a:r>
              <a:rPr lang="en-US" sz="800" b="1" dirty="0"/>
              <a:t>India</a:t>
            </a:r>
            <a:br>
              <a:rPr lang="en-US" sz="800" b="1" dirty="0"/>
            </a:br>
            <a:r>
              <a:rPr lang="en-US" sz="800" dirty="0"/>
              <a:t>Mumbai</a:t>
            </a:r>
          </a:p>
          <a:p>
            <a:endParaRPr lang="en-US" sz="400" dirty="0"/>
          </a:p>
          <a:p>
            <a:r>
              <a:rPr lang="en-US" sz="800" b="1" dirty="0"/>
              <a:t>Japan</a:t>
            </a:r>
            <a:br>
              <a:rPr lang="en-US" sz="800" b="1" dirty="0"/>
            </a:br>
            <a:r>
              <a:rPr lang="en-US" sz="800" dirty="0"/>
              <a:t>Tokyo</a:t>
            </a:r>
          </a:p>
          <a:p>
            <a:endParaRPr lang="en-US" sz="400" dirty="0"/>
          </a:p>
          <a:p>
            <a:r>
              <a:rPr lang="en-US" sz="800" b="1" dirty="0"/>
              <a:t>Mexico</a:t>
            </a:r>
            <a:br>
              <a:rPr lang="en-US" sz="800" b="1" dirty="0"/>
            </a:br>
            <a:r>
              <a:rPr lang="en-US" sz="800" dirty="0"/>
              <a:t>Mexico City</a:t>
            </a:r>
          </a:p>
          <a:p>
            <a:endParaRPr lang="en-US" sz="400" dirty="0"/>
          </a:p>
          <a:p>
            <a:endParaRPr lang="en-US" sz="800" dirty="0"/>
          </a:p>
        </p:txBody>
      </p:sp>
      <p:grpSp>
        <p:nvGrpSpPr>
          <p:cNvPr id="8196" name="Group 10"/>
          <p:cNvGrpSpPr>
            <a:grpSpLocks/>
          </p:cNvGrpSpPr>
          <p:nvPr/>
        </p:nvGrpSpPr>
        <p:grpSpPr bwMode="auto">
          <a:xfrm>
            <a:off x="2133600" y="809625"/>
            <a:ext cx="6837363" cy="3832225"/>
            <a:chOff x="1344" y="1140"/>
            <a:chExt cx="4307" cy="2414"/>
          </a:xfrm>
        </p:grpSpPr>
        <p:pic>
          <p:nvPicPr>
            <p:cNvPr id="8204" name="Picture 2" descr="FTI_world_map_082509"/>
            <p:cNvPicPr>
              <a:picLocks noChangeAspect="1" noChangeArrowheads="1"/>
            </p:cNvPicPr>
            <p:nvPr/>
          </p:nvPicPr>
          <p:blipFill>
            <a:blip r:embed="rId3" cstate="print"/>
            <a:srcRect/>
            <a:stretch>
              <a:fillRect/>
            </a:stretch>
          </p:blipFill>
          <p:spPr bwMode="auto">
            <a:xfrm>
              <a:off x="1344" y="1140"/>
              <a:ext cx="4307" cy="2414"/>
            </a:xfrm>
            <a:prstGeom prst="rect">
              <a:avLst/>
            </a:prstGeom>
            <a:noFill/>
            <a:ln w="9525">
              <a:noFill/>
              <a:miter lim="800000"/>
              <a:headEnd/>
              <a:tailEnd/>
            </a:ln>
          </p:spPr>
        </p:pic>
        <p:sp>
          <p:nvSpPr>
            <p:cNvPr id="8205" name="Text Box 9"/>
            <p:cNvSpPr txBox="1">
              <a:spLocks noChangeArrowheads="1"/>
            </p:cNvSpPr>
            <p:nvPr/>
          </p:nvSpPr>
          <p:spPr bwMode="auto">
            <a:xfrm>
              <a:off x="4674" y="3000"/>
              <a:ext cx="240" cy="135"/>
            </a:xfrm>
            <a:prstGeom prst="rect">
              <a:avLst/>
            </a:prstGeom>
            <a:noFill/>
            <a:ln w="9525">
              <a:noFill/>
              <a:miter lim="800000"/>
              <a:headEnd/>
              <a:tailEnd/>
            </a:ln>
          </p:spPr>
          <p:txBody>
            <a:bodyPr>
              <a:spAutoFit/>
            </a:bodyPr>
            <a:lstStyle/>
            <a:p>
              <a:pPr eaLnBrk="0" hangingPunct="0">
                <a:spcBef>
                  <a:spcPct val="50000"/>
                </a:spcBef>
                <a:spcAft>
                  <a:spcPts val="200"/>
                </a:spcAft>
              </a:pPr>
              <a:r>
                <a:rPr lang="en-US" sz="800" dirty="0">
                  <a:solidFill>
                    <a:schemeClr val="accent1"/>
                  </a:solidFill>
                </a:rPr>
                <a:t>●</a:t>
              </a:r>
            </a:p>
          </p:txBody>
        </p:sp>
      </p:grpSp>
      <p:sp>
        <p:nvSpPr>
          <p:cNvPr id="8197" name="Rectangle 7"/>
          <p:cNvSpPr>
            <a:spLocks noChangeArrowheads="1"/>
          </p:cNvSpPr>
          <p:nvPr/>
        </p:nvSpPr>
        <p:spPr bwMode="auto">
          <a:xfrm>
            <a:off x="2209800" y="3048000"/>
            <a:ext cx="1295400" cy="3203575"/>
          </a:xfrm>
          <a:prstGeom prst="rect">
            <a:avLst/>
          </a:prstGeom>
          <a:noFill/>
          <a:ln w="9525">
            <a:noFill/>
            <a:miter lim="800000"/>
            <a:headEnd/>
            <a:tailEnd/>
          </a:ln>
        </p:spPr>
        <p:txBody>
          <a:bodyPr>
            <a:spAutoFit/>
          </a:bodyPr>
          <a:lstStyle/>
          <a:p>
            <a:r>
              <a:rPr lang="en-US" sz="800" b="1" dirty="0"/>
              <a:t>Panamá</a:t>
            </a:r>
            <a:br>
              <a:rPr lang="en-US" sz="800" b="1" dirty="0"/>
            </a:br>
            <a:r>
              <a:rPr lang="en-US" sz="800" dirty="0"/>
              <a:t>Panamá City</a:t>
            </a:r>
          </a:p>
          <a:p>
            <a:endParaRPr lang="en-US" sz="400" dirty="0"/>
          </a:p>
          <a:p>
            <a:r>
              <a:rPr lang="en-US" sz="800" b="1" dirty="0"/>
              <a:t>Qatar</a:t>
            </a:r>
          </a:p>
          <a:p>
            <a:r>
              <a:rPr lang="en-US" sz="800" dirty="0"/>
              <a:t>Doha</a:t>
            </a:r>
          </a:p>
          <a:p>
            <a:endParaRPr lang="en-US" sz="400" dirty="0"/>
          </a:p>
          <a:p>
            <a:r>
              <a:rPr lang="en-US" sz="800" b="1" dirty="0"/>
              <a:t>Russia</a:t>
            </a:r>
            <a:br>
              <a:rPr lang="en-US" sz="800" b="1" dirty="0"/>
            </a:br>
            <a:r>
              <a:rPr lang="en-US" sz="800" dirty="0"/>
              <a:t>Moscow</a:t>
            </a:r>
          </a:p>
          <a:p>
            <a:endParaRPr lang="en-US" sz="400" dirty="0"/>
          </a:p>
          <a:p>
            <a:r>
              <a:rPr lang="en-US" sz="800" b="1" dirty="0"/>
              <a:t>Singapore</a:t>
            </a:r>
            <a:br>
              <a:rPr lang="en-US" sz="800" b="1" dirty="0"/>
            </a:br>
            <a:endParaRPr lang="en-US" sz="400" dirty="0"/>
          </a:p>
          <a:p>
            <a:r>
              <a:rPr lang="en-US" sz="800" b="1" dirty="0"/>
              <a:t>South Africa</a:t>
            </a:r>
            <a:br>
              <a:rPr lang="en-US" sz="800" b="1" dirty="0"/>
            </a:br>
            <a:r>
              <a:rPr lang="en-US" sz="800" dirty="0"/>
              <a:t>Cape Town</a:t>
            </a:r>
            <a:br>
              <a:rPr lang="en-US" sz="800" dirty="0"/>
            </a:br>
            <a:r>
              <a:rPr lang="en-US" sz="800" dirty="0"/>
              <a:t>Johannesburg</a:t>
            </a:r>
          </a:p>
          <a:p>
            <a:endParaRPr lang="en-US" sz="400" b="1" dirty="0"/>
          </a:p>
          <a:p>
            <a:r>
              <a:rPr lang="en-US" sz="800" b="1" dirty="0"/>
              <a:t>Spain</a:t>
            </a:r>
          </a:p>
          <a:p>
            <a:r>
              <a:rPr lang="en-US" sz="800" dirty="0"/>
              <a:t>Madrid</a:t>
            </a:r>
          </a:p>
          <a:p>
            <a:endParaRPr lang="en-US" sz="400" dirty="0"/>
          </a:p>
          <a:p>
            <a:r>
              <a:rPr lang="en-US" sz="800" b="1" dirty="0"/>
              <a:t>United Arab Emirates </a:t>
            </a:r>
            <a:br>
              <a:rPr lang="en-US" sz="800" b="1" dirty="0"/>
            </a:br>
            <a:r>
              <a:rPr lang="en-US" sz="800" dirty="0"/>
              <a:t>Abu Dubai</a:t>
            </a:r>
          </a:p>
          <a:p>
            <a:r>
              <a:rPr lang="en-US" sz="800" dirty="0"/>
              <a:t>Dubai</a:t>
            </a:r>
          </a:p>
          <a:p>
            <a:endParaRPr lang="en-US" sz="400" dirty="0"/>
          </a:p>
          <a:p>
            <a:r>
              <a:rPr lang="en-US" sz="800" b="1" dirty="0"/>
              <a:t>United Kingdom</a:t>
            </a:r>
            <a:br>
              <a:rPr lang="en-US" sz="800" b="1" dirty="0"/>
            </a:br>
            <a:r>
              <a:rPr lang="en-US" sz="800" dirty="0"/>
              <a:t>Epsom</a:t>
            </a:r>
            <a:br>
              <a:rPr lang="en-US" sz="800" dirty="0"/>
            </a:br>
            <a:r>
              <a:rPr lang="en-US" sz="800" dirty="0"/>
              <a:t>London</a:t>
            </a:r>
            <a:br>
              <a:rPr lang="en-US" sz="800" dirty="0"/>
            </a:br>
            <a:r>
              <a:rPr lang="en-US" sz="800" dirty="0"/>
              <a:t>Manchester</a:t>
            </a:r>
          </a:p>
          <a:p>
            <a:r>
              <a:rPr lang="en-US" sz="800" dirty="0"/>
              <a:t>Northampton</a:t>
            </a:r>
            <a:br>
              <a:rPr lang="en-US" sz="800" dirty="0"/>
            </a:br>
            <a:r>
              <a:rPr lang="en-US" sz="800" dirty="0"/>
              <a:t>Stirling</a:t>
            </a:r>
          </a:p>
          <a:p>
            <a:pPr eaLnBrk="0" hangingPunct="0"/>
            <a:endParaRPr lang="en-US" sz="800" b="1" dirty="0"/>
          </a:p>
        </p:txBody>
      </p:sp>
      <p:sp>
        <p:nvSpPr>
          <p:cNvPr id="8198" name="Text Box 8"/>
          <p:cNvSpPr txBox="1">
            <a:spLocks noChangeArrowheads="1"/>
          </p:cNvSpPr>
          <p:nvPr/>
        </p:nvSpPr>
        <p:spPr bwMode="auto">
          <a:xfrm>
            <a:off x="4171950" y="4016375"/>
            <a:ext cx="2305050" cy="1433513"/>
          </a:xfrm>
          <a:prstGeom prst="rect">
            <a:avLst/>
          </a:prstGeom>
          <a:noFill/>
          <a:ln w="9525">
            <a:noFill/>
            <a:miter lim="800000"/>
            <a:headEnd/>
            <a:tailEnd/>
          </a:ln>
        </p:spPr>
        <p:txBody>
          <a:bodyPr wrap="none">
            <a:spAutoFit/>
          </a:bodyPr>
          <a:lstStyle/>
          <a:p>
            <a:pPr eaLnBrk="0" hangingPunct="0">
              <a:lnSpc>
                <a:spcPct val="75000"/>
              </a:lnSpc>
              <a:spcBef>
                <a:spcPts val="200"/>
              </a:spcBef>
              <a:spcAft>
                <a:spcPts val="200"/>
              </a:spcAft>
            </a:pPr>
            <a:r>
              <a:rPr lang="en-US" sz="4400" dirty="0">
                <a:latin typeface="Arial Unicode MS" pitchFamily="34" charset="-128"/>
              </a:rPr>
              <a:t>15</a:t>
            </a:r>
            <a:r>
              <a:rPr lang="en-US" dirty="0">
                <a:latin typeface="Arial Unicode MS" pitchFamily="34" charset="-128"/>
              </a:rPr>
              <a:t> </a:t>
            </a:r>
            <a:r>
              <a:rPr lang="en-US" sz="2400" dirty="0">
                <a:latin typeface="Arial Unicode MS" pitchFamily="34" charset="-128"/>
              </a:rPr>
              <a:t>of </a:t>
            </a:r>
            <a:r>
              <a:rPr lang="en-US" sz="4400" dirty="0">
                <a:latin typeface="Arial Unicode MS" pitchFamily="34" charset="-128"/>
              </a:rPr>
              <a:t>25</a:t>
            </a:r>
          </a:p>
          <a:p>
            <a:pPr eaLnBrk="0" hangingPunct="0">
              <a:lnSpc>
                <a:spcPct val="75000"/>
              </a:lnSpc>
              <a:spcBef>
                <a:spcPts val="200"/>
              </a:spcBef>
              <a:spcAft>
                <a:spcPts val="200"/>
              </a:spcAft>
            </a:pPr>
            <a:r>
              <a:rPr lang="en-US" dirty="0">
                <a:latin typeface="Arial Unicode MS" pitchFamily="34" charset="-128"/>
              </a:rPr>
              <a:t>  </a:t>
            </a:r>
            <a:r>
              <a:rPr lang="en-US" sz="2000" dirty="0">
                <a:latin typeface="Arial Unicode MS" pitchFamily="34" charset="-128"/>
              </a:rPr>
              <a:t>Largest Insurance</a:t>
            </a:r>
          </a:p>
          <a:p>
            <a:pPr eaLnBrk="0" hangingPunct="0">
              <a:lnSpc>
                <a:spcPct val="75000"/>
              </a:lnSpc>
              <a:spcBef>
                <a:spcPts val="200"/>
              </a:spcBef>
              <a:spcAft>
                <a:spcPts val="200"/>
              </a:spcAft>
            </a:pPr>
            <a:r>
              <a:rPr lang="en-US" sz="2000" dirty="0">
                <a:latin typeface="Arial Unicode MS" pitchFamily="34" charset="-128"/>
              </a:rPr>
              <a:t>  &amp; Reinsurance </a:t>
            </a:r>
          </a:p>
          <a:p>
            <a:pPr eaLnBrk="0" hangingPunct="0">
              <a:lnSpc>
                <a:spcPct val="75000"/>
              </a:lnSpc>
              <a:spcBef>
                <a:spcPts val="200"/>
              </a:spcBef>
              <a:spcAft>
                <a:spcPts val="200"/>
              </a:spcAft>
            </a:pPr>
            <a:r>
              <a:rPr lang="en-US" sz="2000" dirty="0">
                <a:latin typeface="Arial Unicode MS" pitchFamily="34" charset="-128"/>
              </a:rPr>
              <a:t>      Companies</a:t>
            </a:r>
          </a:p>
        </p:txBody>
      </p:sp>
      <p:pic>
        <p:nvPicPr>
          <p:cNvPr id="8199" name="Picture 4" descr="slide12b"/>
          <p:cNvPicPr>
            <a:picLocks noChangeAspect="1" noChangeArrowheads="1"/>
          </p:cNvPicPr>
          <p:nvPr/>
        </p:nvPicPr>
        <p:blipFill>
          <a:blip r:embed="rId4" cstate="print"/>
          <a:srcRect/>
          <a:stretch>
            <a:fillRect/>
          </a:stretch>
        </p:blipFill>
        <p:spPr bwMode="auto">
          <a:xfrm>
            <a:off x="3495675" y="5286375"/>
            <a:ext cx="1514475" cy="1012825"/>
          </a:xfrm>
          <a:prstGeom prst="rect">
            <a:avLst/>
          </a:prstGeom>
          <a:noFill/>
          <a:ln w="9525">
            <a:noFill/>
            <a:miter lim="800000"/>
            <a:headEnd/>
            <a:tailEnd/>
          </a:ln>
        </p:spPr>
      </p:pic>
      <p:pic>
        <p:nvPicPr>
          <p:cNvPr id="8200" name="Picture 7" descr="slide12d"/>
          <p:cNvPicPr>
            <a:picLocks noChangeAspect="1" noChangeArrowheads="1"/>
          </p:cNvPicPr>
          <p:nvPr/>
        </p:nvPicPr>
        <p:blipFill>
          <a:blip r:embed="rId5" cstate="print"/>
          <a:srcRect/>
          <a:stretch>
            <a:fillRect/>
          </a:stretch>
        </p:blipFill>
        <p:spPr bwMode="auto">
          <a:xfrm>
            <a:off x="6238875" y="5391150"/>
            <a:ext cx="1571625" cy="638175"/>
          </a:xfrm>
          <a:prstGeom prst="rect">
            <a:avLst/>
          </a:prstGeom>
          <a:noFill/>
          <a:ln w="9525">
            <a:noFill/>
            <a:miter lim="800000"/>
            <a:headEnd/>
            <a:tailEnd/>
          </a:ln>
        </p:spPr>
      </p:pic>
      <p:pic>
        <p:nvPicPr>
          <p:cNvPr id="8201" name="Picture 5" descr="slide12c"/>
          <p:cNvPicPr>
            <a:picLocks noChangeAspect="1" noChangeArrowheads="1"/>
          </p:cNvPicPr>
          <p:nvPr/>
        </p:nvPicPr>
        <p:blipFill>
          <a:blip r:embed="rId6" cstate="print"/>
          <a:srcRect/>
          <a:stretch>
            <a:fillRect/>
          </a:stretch>
        </p:blipFill>
        <p:spPr bwMode="auto">
          <a:xfrm>
            <a:off x="7143750" y="4629150"/>
            <a:ext cx="1455738" cy="781050"/>
          </a:xfrm>
          <a:prstGeom prst="rect">
            <a:avLst/>
          </a:prstGeom>
          <a:noFill/>
          <a:ln w="9525">
            <a:noFill/>
            <a:miter lim="800000"/>
            <a:headEnd/>
            <a:tailEnd/>
          </a:ln>
        </p:spPr>
      </p:pic>
      <p:pic>
        <p:nvPicPr>
          <p:cNvPr id="8202" name="Picture 6" descr="slide12e"/>
          <p:cNvPicPr>
            <a:picLocks noChangeAspect="1" noChangeArrowheads="1"/>
          </p:cNvPicPr>
          <p:nvPr/>
        </p:nvPicPr>
        <p:blipFill>
          <a:blip r:embed="rId7" cstate="print"/>
          <a:srcRect/>
          <a:stretch>
            <a:fillRect/>
          </a:stretch>
        </p:blipFill>
        <p:spPr bwMode="auto">
          <a:xfrm>
            <a:off x="6429375" y="3790950"/>
            <a:ext cx="1020763" cy="666750"/>
          </a:xfrm>
          <a:prstGeom prst="rect">
            <a:avLst/>
          </a:prstGeom>
          <a:noFill/>
          <a:ln w="9525">
            <a:noFill/>
            <a:miter lim="800000"/>
            <a:headEnd/>
            <a:tailEnd/>
          </a:ln>
        </p:spPr>
      </p:pic>
      <p:sp>
        <p:nvSpPr>
          <p:cNvPr id="8203" name="Rectangle 3"/>
          <p:cNvSpPr>
            <a:spLocks noGrp="1" noChangeArrowheads="1"/>
          </p:cNvSpPr>
          <p:nvPr>
            <p:ph type="title"/>
          </p:nvPr>
        </p:nvSpPr>
        <p:spPr>
          <a:xfrm>
            <a:off x="361950" y="304800"/>
            <a:ext cx="8534400" cy="544513"/>
          </a:xfrm>
        </p:spPr>
        <p:txBody>
          <a:bodyPr/>
          <a:lstStyle/>
          <a:p>
            <a:pPr eaLnBrk="1" hangingPunct="1"/>
            <a:r>
              <a:rPr lang="en-US" sz="1800" b="1" dirty="0" smtClean="0"/>
              <a:t>FTI CONSULTING INC </a:t>
            </a:r>
            <a:br>
              <a:rPr lang="en-US" sz="1800" b="1" dirty="0" smtClean="0"/>
            </a:br>
            <a:r>
              <a:rPr lang="en-US" sz="1800" b="1" dirty="0" smtClean="0"/>
              <a:t>CONFIDENTIAL ADVISORS ACROSS THE GLOBAL ECONOMY</a:t>
            </a:r>
            <a:endParaRPr lang="en-US" sz="1800" b="1" dirty="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557213" y="3017838"/>
            <a:ext cx="8161337" cy="3001962"/>
          </a:xfrm>
          <a:prstGeom prst="rect">
            <a:avLst/>
          </a:prstGeom>
          <a:noFill/>
          <a:ln w="9525">
            <a:noFill/>
            <a:miter lim="800000"/>
            <a:headEnd/>
            <a:tailEnd/>
          </a:ln>
        </p:spPr>
        <p:txBody>
          <a:bodyPr lIns="0" tIns="0" rIns="0" bIns="0"/>
          <a:lstStyle/>
          <a:p>
            <a:pPr algn="ctr">
              <a:lnSpc>
                <a:spcPct val="80000"/>
              </a:lnSpc>
            </a:pPr>
            <a:r>
              <a:rPr lang="en-US" sz="4000" dirty="0"/>
              <a:t>FTI Consulting, Inc.</a:t>
            </a:r>
            <a:r>
              <a:rPr lang="en-US" sz="4400" dirty="0"/>
              <a:t/>
            </a:r>
            <a:br>
              <a:rPr lang="en-US" sz="4400" dirty="0"/>
            </a:br>
            <a:r>
              <a:rPr lang="en-US" sz="1100" dirty="0"/>
              <a:t/>
            </a:r>
            <a:br>
              <a:rPr lang="en-US" sz="1100" dirty="0"/>
            </a:br>
            <a:r>
              <a:rPr lang="en-US" sz="2400" dirty="0"/>
              <a:t>Global Insurance Industry Services</a:t>
            </a:r>
            <a:r>
              <a:rPr lang="en-US" sz="3200" dirty="0"/>
              <a:t/>
            </a:r>
            <a:br>
              <a:rPr lang="en-US" sz="32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800" b="1" dirty="0"/>
              <a:t/>
            </a:r>
            <a:br>
              <a:rPr lang="en-US" sz="1800" b="1" dirty="0"/>
            </a:br>
            <a:r>
              <a:rPr lang="en-US" sz="1800" b="1" i="1" dirty="0">
                <a:solidFill>
                  <a:srgbClr val="695F50"/>
                </a:solidFill>
              </a:rPr>
              <a:t> Our Approach…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6888163" y="6577013"/>
            <a:ext cx="695325" cy="223837"/>
          </a:xfrm>
          <a:prstGeom prst="rect">
            <a:avLst/>
          </a:prstGeom>
          <a:noFill/>
          <a:ln w="9525">
            <a:noFill/>
            <a:miter lim="800000"/>
            <a:headEnd/>
            <a:tailEnd/>
          </a:ln>
        </p:spPr>
        <p:txBody>
          <a:bodyPr lIns="0" tIns="0" rIns="0" bIns="0"/>
          <a:lstStyle/>
          <a:p>
            <a:pPr algn="ctr" eaLnBrk="0" hangingPunct="0"/>
            <a:fld id="{AAAC77FA-0E67-4CC2-87D1-005C48E32F9F}" type="slidenum">
              <a:rPr lang="en-US" sz="900" b="1"/>
              <a:pPr algn="ctr" eaLnBrk="0" hangingPunct="0"/>
              <a:t>20</a:t>
            </a:fld>
            <a:endParaRPr lang="en-US" sz="1000" b="1" dirty="0"/>
          </a:p>
        </p:txBody>
      </p:sp>
      <p:sp>
        <p:nvSpPr>
          <p:cNvPr id="26627"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26629" name="Text Box 8"/>
          <p:cNvSpPr txBox="1">
            <a:spLocks noChangeArrowheads="1"/>
          </p:cNvSpPr>
          <p:nvPr/>
        </p:nvSpPr>
        <p:spPr bwMode="auto">
          <a:xfrm>
            <a:off x="333375" y="1009650"/>
            <a:ext cx="6010275" cy="495300"/>
          </a:xfrm>
          <a:prstGeom prst="rect">
            <a:avLst/>
          </a:prstGeom>
          <a:noFill/>
          <a:ln w="9525">
            <a:noFill/>
            <a:miter lim="800000"/>
            <a:headEnd/>
            <a:tailEnd/>
          </a:ln>
        </p:spPr>
        <p:txBody>
          <a:bodyPr>
            <a:spAutoFit/>
          </a:bodyPr>
          <a:lstStyle/>
          <a:p>
            <a:pPr>
              <a:lnSpc>
                <a:spcPct val="95000"/>
              </a:lnSpc>
            </a:pPr>
            <a:r>
              <a:rPr lang="en-US" sz="1400" b="1" i="1" dirty="0">
                <a:solidFill>
                  <a:schemeClr val="tx1"/>
                </a:solidFill>
              </a:rPr>
              <a:t>Our Engagements Are Guided By Principles That Ensure We Deliver Enhanced and Lasting Value To Our Clients…</a:t>
            </a:r>
            <a:r>
              <a:rPr lang="en-US" dirty="0"/>
              <a:t> </a:t>
            </a:r>
          </a:p>
        </p:txBody>
      </p:sp>
      <p:sp>
        <p:nvSpPr>
          <p:cNvPr id="26630" name="Line 9"/>
          <p:cNvSpPr>
            <a:spLocks noChangeShapeType="1"/>
          </p:cNvSpPr>
          <p:nvPr/>
        </p:nvSpPr>
        <p:spPr bwMode="auto">
          <a:xfrm flipV="1">
            <a:off x="361950" y="733425"/>
            <a:ext cx="6197600" cy="9525"/>
          </a:xfrm>
          <a:prstGeom prst="line">
            <a:avLst/>
          </a:prstGeom>
          <a:noFill/>
          <a:ln w="9525">
            <a:solidFill>
              <a:schemeClr val="tx1"/>
            </a:solidFill>
            <a:round/>
            <a:headEnd/>
            <a:tailEnd/>
          </a:ln>
        </p:spPr>
        <p:txBody>
          <a:bodyPr/>
          <a:lstStyle/>
          <a:p>
            <a:endParaRPr lang="en-US" dirty="0"/>
          </a:p>
        </p:txBody>
      </p:sp>
      <p:sp>
        <p:nvSpPr>
          <p:cNvPr id="26631" name="Text Box 15"/>
          <p:cNvSpPr txBox="1">
            <a:spLocks noChangeArrowheads="1"/>
          </p:cNvSpPr>
          <p:nvPr/>
        </p:nvSpPr>
        <p:spPr bwMode="auto">
          <a:xfrm rot="-5400000">
            <a:off x="2466181" y="-188118"/>
            <a:ext cx="4067175" cy="8075612"/>
          </a:xfrm>
          <a:prstGeom prst="rect">
            <a:avLst/>
          </a:prstGeom>
          <a:noFill/>
          <a:ln w="9525">
            <a:noFill/>
            <a:miter lim="800000"/>
            <a:headEnd/>
            <a:tailEnd/>
          </a:ln>
        </p:spPr>
        <p:txBody>
          <a:bodyPr vert="eaVert" lIns="0" tIns="0" rIns="0" bIns="0">
            <a:spAutoFit/>
          </a:bodyPr>
          <a:lstStyle/>
          <a:p>
            <a:pPr marL="114300" indent="-114300">
              <a:lnSpc>
                <a:spcPct val="95000"/>
              </a:lnSpc>
              <a:spcAft>
                <a:spcPct val="25000"/>
              </a:spcAft>
              <a:buClr>
                <a:srgbClr val="800000"/>
              </a:buClr>
              <a:buSzPct val="70000"/>
              <a:buFont typeface="Wingdings" pitchFamily="2" charset="2"/>
              <a:buChar char="§"/>
            </a:pPr>
            <a:r>
              <a:rPr lang="en-US" sz="1300" b="1" dirty="0">
                <a:solidFill>
                  <a:srgbClr val="46647D"/>
                </a:solidFill>
              </a:rPr>
              <a:t>Deep Industry Experience</a:t>
            </a:r>
            <a:r>
              <a:rPr lang="en-US" b="1" dirty="0">
                <a:solidFill>
                  <a:srgbClr val="46647D"/>
                </a:solidFill>
              </a:rPr>
              <a:t> –</a:t>
            </a:r>
            <a:r>
              <a:rPr lang="en-US" dirty="0"/>
              <a:t> </a:t>
            </a:r>
            <a:r>
              <a:rPr lang="en-US" i="1" dirty="0">
                <a:solidFill>
                  <a:srgbClr val="46647D"/>
                </a:solidFill>
              </a:rPr>
              <a:t>Our team members are experts with practical domain knowledge in a broad range of management, financial, operational, and technical functions within the insurance industry.</a:t>
            </a:r>
          </a:p>
          <a:p>
            <a:pPr marL="114300" indent="-114300">
              <a:lnSpc>
                <a:spcPct val="95000"/>
              </a:lnSpc>
              <a:spcBef>
                <a:spcPct val="50000"/>
              </a:spcBef>
              <a:spcAft>
                <a:spcPct val="25000"/>
              </a:spcAft>
              <a:buClr>
                <a:srgbClr val="800000"/>
              </a:buClr>
              <a:buSzPct val="70000"/>
              <a:buFont typeface="Wingdings" pitchFamily="2" charset="2"/>
              <a:buChar char="§"/>
            </a:pPr>
            <a:r>
              <a:rPr lang="en-US" sz="1300" b="1" dirty="0">
                <a:solidFill>
                  <a:srgbClr val="46647D"/>
                </a:solidFill>
              </a:rPr>
              <a:t>Multi-disciplinary Teams</a:t>
            </a:r>
            <a:r>
              <a:rPr lang="en-US" b="1" dirty="0">
                <a:solidFill>
                  <a:srgbClr val="46647D"/>
                </a:solidFill>
              </a:rPr>
              <a:t> – </a:t>
            </a:r>
            <a:r>
              <a:rPr lang="en-US" dirty="0">
                <a:solidFill>
                  <a:srgbClr val="46647D"/>
                </a:solidFill>
              </a:rPr>
              <a:t>In addition to our the expertise within our Insurance Services Practice, w</a:t>
            </a:r>
            <a:r>
              <a:rPr lang="en-US" i="1" dirty="0">
                <a:solidFill>
                  <a:srgbClr val="46647D"/>
                </a:solidFill>
              </a:rPr>
              <a:t>e are able to draw on the global resources of FTI Consulting to ensure that clients benefit from the perspectives and solutions enabled by the specialized expertise and experience in other disciplines.</a:t>
            </a:r>
          </a:p>
          <a:p>
            <a:pPr marL="114300" indent="-114300">
              <a:lnSpc>
                <a:spcPct val="95000"/>
              </a:lnSpc>
              <a:spcBef>
                <a:spcPct val="50000"/>
              </a:spcBef>
              <a:spcAft>
                <a:spcPct val="25000"/>
              </a:spcAft>
              <a:buClr>
                <a:srgbClr val="800000"/>
              </a:buClr>
              <a:buSzPct val="70000"/>
              <a:buFont typeface="Wingdings" pitchFamily="2" charset="2"/>
              <a:buChar char="§"/>
            </a:pPr>
            <a:r>
              <a:rPr lang="en-US" sz="1300" b="1" dirty="0">
                <a:solidFill>
                  <a:srgbClr val="46647D"/>
                </a:solidFill>
              </a:rPr>
              <a:t>Strategic Thinkers</a:t>
            </a:r>
            <a:r>
              <a:rPr lang="en-US" b="1" dirty="0">
                <a:solidFill>
                  <a:srgbClr val="46647D"/>
                </a:solidFill>
              </a:rPr>
              <a:t> – </a:t>
            </a:r>
            <a:r>
              <a:rPr lang="en-US" i="1" dirty="0">
                <a:solidFill>
                  <a:srgbClr val="46647D"/>
                </a:solidFill>
              </a:rPr>
              <a:t>Our team leaders are also thought leaders who put immediate requirements into strategic perspective in order to ensure lasting value when delivering services.</a:t>
            </a:r>
          </a:p>
          <a:p>
            <a:pPr marL="114300" indent="-114300">
              <a:lnSpc>
                <a:spcPct val="95000"/>
              </a:lnSpc>
              <a:spcBef>
                <a:spcPct val="50000"/>
              </a:spcBef>
              <a:spcAft>
                <a:spcPct val="25000"/>
              </a:spcAft>
              <a:buClr>
                <a:srgbClr val="800000"/>
              </a:buClr>
              <a:buSzPct val="70000"/>
              <a:buFont typeface="Wingdings" pitchFamily="2" charset="2"/>
              <a:buChar char="§"/>
            </a:pPr>
            <a:r>
              <a:rPr lang="en-US" b="1" dirty="0">
                <a:solidFill>
                  <a:srgbClr val="46647D"/>
                </a:solidFill>
              </a:rPr>
              <a:t>Technical and Business Acumen – </a:t>
            </a:r>
            <a:r>
              <a:rPr lang="en-US" i="1" dirty="0">
                <a:solidFill>
                  <a:srgbClr val="46647D"/>
                </a:solidFill>
              </a:rPr>
              <a:t>Our consultants deploy technical skills within the context of a full understanding of business requirements and objectives.</a:t>
            </a:r>
          </a:p>
          <a:p>
            <a:pPr marL="114300" indent="-114300">
              <a:lnSpc>
                <a:spcPct val="95000"/>
              </a:lnSpc>
              <a:spcBef>
                <a:spcPct val="50000"/>
              </a:spcBef>
              <a:spcAft>
                <a:spcPct val="25000"/>
              </a:spcAft>
              <a:buClr>
                <a:srgbClr val="800000"/>
              </a:buClr>
              <a:buSzPct val="70000"/>
              <a:buFont typeface="Wingdings" pitchFamily="2" charset="2"/>
              <a:buChar char="§"/>
            </a:pPr>
            <a:r>
              <a:rPr lang="en-US" sz="1300" b="1" dirty="0">
                <a:solidFill>
                  <a:srgbClr val="46647D"/>
                </a:solidFill>
              </a:rPr>
              <a:t>Collaborative Approach</a:t>
            </a:r>
            <a:r>
              <a:rPr lang="en-US" b="1" dirty="0">
                <a:solidFill>
                  <a:srgbClr val="46647D"/>
                </a:solidFill>
              </a:rPr>
              <a:t> –</a:t>
            </a:r>
            <a:r>
              <a:rPr lang="en-US" dirty="0"/>
              <a:t> </a:t>
            </a:r>
            <a:r>
              <a:rPr lang="en-US" i="1" dirty="0">
                <a:solidFill>
                  <a:srgbClr val="46647D"/>
                </a:solidFill>
              </a:rPr>
              <a:t>We work closely with our clients throughout the engagement process to ensure the most effective use of mutual resources.</a:t>
            </a:r>
          </a:p>
          <a:p>
            <a:pPr marL="114300" indent="-114300">
              <a:lnSpc>
                <a:spcPct val="95000"/>
              </a:lnSpc>
              <a:spcBef>
                <a:spcPct val="50000"/>
              </a:spcBef>
              <a:spcAft>
                <a:spcPct val="25000"/>
              </a:spcAft>
              <a:buClr>
                <a:srgbClr val="800000"/>
              </a:buClr>
              <a:buSzPct val="70000"/>
              <a:buFont typeface="Wingdings" pitchFamily="2" charset="2"/>
              <a:buChar char="§"/>
            </a:pPr>
            <a:r>
              <a:rPr lang="en-US" sz="1300" b="1" dirty="0">
                <a:solidFill>
                  <a:srgbClr val="46647D"/>
                </a:solidFill>
              </a:rPr>
              <a:t>Knowledge Transfer</a:t>
            </a:r>
            <a:r>
              <a:rPr lang="en-US" b="1" dirty="0">
                <a:solidFill>
                  <a:srgbClr val="46647D"/>
                </a:solidFill>
              </a:rPr>
              <a:t> – </a:t>
            </a:r>
            <a:r>
              <a:rPr lang="en-US" i="1" dirty="0">
                <a:solidFill>
                  <a:srgbClr val="46647D"/>
                </a:solidFill>
              </a:rPr>
              <a:t>O</a:t>
            </a:r>
            <a:r>
              <a:rPr lang="en-US" i="1" dirty="0"/>
              <a:t>ur team leaders strive to educate client resources in findings, solutions and best practices to help ensure on-going success.</a:t>
            </a:r>
            <a:endParaRPr lang="en-US" b="1" dirty="0">
              <a:solidFill>
                <a:srgbClr val="46647D"/>
              </a:solidFill>
            </a:endParaRPr>
          </a:p>
          <a:p>
            <a:pPr marL="114300" indent="-114300">
              <a:lnSpc>
                <a:spcPct val="95000"/>
              </a:lnSpc>
              <a:spcBef>
                <a:spcPct val="50000"/>
              </a:spcBef>
              <a:spcAft>
                <a:spcPct val="25000"/>
              </a:spcAft>
              <a:buClr>
                <a:srgbClr val="800000"/>
              </a:buClr>
              <a:buSzPct val="70000"/>
              <a:buFont typeface="Wingdings" pitchFamily="2" charset="2"/>
              <a:buChar char="§"/>
            </a:pPr>
            <a:r>
              <a:rPr lang="en-US" sz="1300" b="1" dirty="0">
                <a:solidFill>
                  <a:srgbClr val="46647D"/>
                </a:solidFill>
              </a:rPr>
              <a:t>Pragmatic Solutions</a:t>
            </a:r>
            <a:r>
              <a:rPr lang="en-US" b="1" dirty="0">
                <a:solidFill>
                  <a:srgbClr val="46647D"/>
                </a:solidFill>
              </a:rPr>
              <a:t> –</a:t>
            </a:r>
            <a:r>
              <a:rPr lang="en-US" dirty="0"/>
              <a:t> </a:t>
            </a:r>
            <a:r>
              <a:rPr lang="en-US" i="1" dirty="0">
                <a:solidFill>
                  <a:srgbClr val="46647D"/>
                </a:solidFill>
              </a:rPr>
              <a:t>In addition to addressing strategic imperatives, our solutions are designed to be practical, offering immediate measurable results.</a:t>
            </a:r>
          </a:p>
          <a:p>
            <a:pPr marL="114300" indent="-114300">
              <a:lnSpc>
                <a:spcPct val="95000"/>
              </a:lnSpc>
              <a:spcBef>
                <a:spcPct val="50000"/>
              </a:spcBef>
              <a:spcAft>
                <a:spcPct val="25000"/>
              </a:spcAft>
              <a:buClr>
                <a:srgbClr val="800000"/>
              </a:buClr>
              <a:buSzPct val="70000"/>
              <a:buFont typeface="Wingdings" pitchFamily="2" charset="2"/>
              <a:buChar char="§"/>
            </a:pPr>
            <a:r>
              <a:rPr lang="en-US" sz="1300" b="1" dirty="0">
                <a:solidFill>
                  <a:srgbClr val="46647D"/>
                </a:solidFill>
              </a:rPr>
              <a:t>Commitment To Excellence</a:t>
            </a:r>
            <a:r>
              <a:rPr lang="en-US" b="1" dirty="0">
                <a:solidFill>
                  <a:srgbClr val="46647D"/>
                </a:solidFill>
              </a:rPr>
              <a:t> –</a:t>
            </a:r>
            <a:r>
              <a:rPr lang="en-US" dirty="0"/>
              <a:t> </a:t>
            </a:r>
            <a:r>
              <a:rPr lang="en-US" i="1" dirty="0">
                <a:solidFill>
                  <a:srgbClr val="46647D"/>
                </a:solidFill>
              </a:rPr>
              <a:t>We continuously demonstrate our commitment to excellence by delivering enhanced and lasting value to our clients.</a:t>
            </a:r>
            <a:endParaRPr lang="en-US" b="1" dirty="0">
              <a:solidFill>
                <a:srgbClr val="46647D"/>
              </a:solidFill>
            </a:endParaRPr>
          </a:p>
        </p:txBody>
      </p:sp>
      <p:pic>
        <p:nvPicPr>
          <p:cNvPr id="16386" name="Picture 1" descr="dv496056"/>
          <p:cNvPicPr>
            <a:picLocks noChangeAspect="1" noChangeArrowheads="1"/>
          </p:cNvPicPr>
          <p:nvPr/>
        </p:nvPicPr>
        <p:blipFill>
          <a:blip r:embed="rId3" cstate="print"/>
          <a:srcRect/>
          <a:stretch>
            <a:fillRect/>
          </a:stretch>
        </p:blipFill>
        <p:spPr bwMode="auto">
          <a:xfrm>
            <a:off x="6581394" y="274320"/>
            <a:ext cx="1981200" cy="133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557213" y="3017838"/>
            <a:ext cx="8161337" cy="3001962"/>
          </a:xfrm>
          <a:prstGeom prst="rect">
            <a:avLst/>
          </a:prstGeom>
          <a:noFill/>
          <a:ln w="9525">
            <a:noFill/>
            <a:miter lim="800000"/>
            <a:headEnd/>
            <a:tailEnd/>
          </a:ln>
        </p:spPr>
        <p:txBody>
          <a:bodyPr lIns="0" tIns="0" rIns="0" bIns="0"/>
          <a:lstStyle/>
          <a:p>
            <a:pPr algn="ctr">
              <a:lnSpc>
                <a:spcPct val="80000"/>
              </a:lnSpc>
            </a:pPr>
            <a:r>
              <a:rPr lang="en-US" sz="4000" dirty="0"/>
              <a:t>FTI Consulting, Inc.</a:t>
            </a:r>
            <a:r>
              <a:rPr lang="en-US" sz="4400" dirty="0"/>
              <a:t/>
            </a:r>
            <a:br>
              <a:rPr lang="en-US" sz="4400" dirty="0"/>
            </a:br>
            <a:r>
              <a:rPr lang="en-US" sz="1100" dirty="0"/>
              <a:t/>
            </a:r>
            <a:br>
              <a:rPr lang="en-US" sz="1100" dirty="0"/>
            </a:br>
            <a:r>
              <a:rPr lang="en-US" sz="2400" dirty="0"/>
              <a:t>Global Insurance Industry Services</a:t>
            </a:r>
            <a:r>
              <a:rPr lang="en-US" sz="3200" dirty="0"/>
              <a:t/>
            </a:r>
            <a:br>
              <a:rPr lang="en-US" sz="3200" dirty="0"/>
            </a:br>
            <a:r>
              <a:rPr lang="en-US" sz="1400" dirty="0"/>
              <a:t/>
            </a:r>
            <a:br>
              <a:rPr lang="en-US" sz="1400" dirty="0"/>
            </a:br>
            <a:r>
              <a:rPr lang="en-US" sz="1400" dirty="0"/>
              <a:t/>
            </a:r>
            <a:br>
              <a:rPr lang="en-US" sz="1400" dirty="0"/>
            </a:br>
            <a:r>
              <a:rPr lang="en-US" sz="1400" dirty="0"/>
              <a:t> </a:t>
            </a:r>
            <a:br>
              <a:rPr lang="en-US" sz="1400" dirty="0"/>
            </a:br>
            <a:r>
              <a:rPr lang="en-US" sz="1800" b="1" dirty="0"/>
              <a:t/>
            </a:r>
            <a:br>
              <a:rPr lang="en-US" sz="1800" b="1" dirty="0"/>
            </a:br>
            <a:r>
              <a:rPr lang="en-US" sz="1800" b="1" i="1" dirty="0">
                <a:solidFill>
                  <a:srgbClr val="695F50"/>
                </a:solidFill>
              </a:rPr>
              <a:t> Our senior team members…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6888163" y="6577013"/>
            <a:ext cx="695325" cy="223837"/>
          </a:xfrm>
          <a:prstGeom prst="rect">
            <a:avLst/>
          </a:prstGeom>
          <a:noFill/>
          <a:ln w="9525">
            <a:noFill/>
            <a:miter lim="800000"/>
            <a:headEnd/>
            <a:tailEnd/>
          </a:ln>
        </p:spPr>
        <p:txBody>
          <a:bodyPr lIns="0" tIns="0" rIns="0" bIns="0"/>
          <a:lstStyle/>
          <a:p>
            <a:pPr algn="ctr" eaLnBrk="0" hangingPunct="0"/>
            <a:fld id="{F4F55830-5AA7-4244-A85A-C7D75BB7D66A}" type="slidenum">
              <a:rPr lang="en-US" sz="900" b="1"/>
              <a:pPr algn="ctr" eaLnBrk="0" hangingPunct="0"/>
              <a:t>22</a:t>
            </a:fld>
            <a:endParaRPr lang="en-US" sz="1000" b="1" dirty="0"/>
          </a:p>
        </p:txBody>
      </p:sp>
      <p:sp>
        <p:nvSpPr>
          <p:cNvPr id="12291" name="Rectangle 17"/>
          <p:cNvSpPr>
            <a:spLocks noChangeArrowheads="1"/>
          </p:cNvSpPr>
          <p:nvPr/>
        </p:nvSpPr>
        <p:spPr bwMode="auto">
          <a:xfrm>
            <a:off x="365125" y="944563"/>
            <a:ext cx="6229350" cy="581025"/>
          </a:xfrm>
          <a:prstGeom prst="rect">
            <a:avLst/>
          </a:prstGeom>
          <a:noFill/>
          <a:ln w="9525" algn="ctr">
            <a:noFill/>
            <a:miter lim="800000"/>
            <a:headEnd/>
            <a:tailEnd/>
          </a:ln>
        </p:spPr>
        <p:txBody>
          <a:bodyPr>
            <a:spAutoFit/>
          </a:bodyPr>
          <a:lstStyle/>
          <a:p>
            <a:pPr marL="57150" indent="3175" eaLnBrk="0" hangingPunct="0"/>
            <a:r>
              <a:rPr lang="en-US" sz="1600" b="1" i="1" dirty="0">
                <a:solidFill>
                  <a:srgbClr val="695F50"/>
                </a:solidFill>
              </a:rPr>
              <a:t>Our Teams Have Years of Leadership Experience Within Insurance Financial and Operational Functions…</a:t>
            </a:r>
          </a:p>
        </p:txBody>
      </p:sp>
      <p:sp>
        <p:nvSpPr>
          <p:cNvPr id="12292" name="Text Box 19"/>
          <p:cNvSpPr txBox="1">
            <a:spLocks noChangeArrowheads="1"/>
          </p:cNvSpPr>
          <p:nvPr/>
        </p:nvSpPr>
        <p:spPr bwMode="auto">
          <a:xfrm>
            <a:off x="288925" y="220663"/>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12294" name="Rectangle 17"/>
          <p:cNvSpPr>
            <a:spLocks noChangeArrowheads="1"/>
          </p:cNvSpPr>
          <p:nvPr/>
        </p:nvSpPr>
        <p:spPr bwMode="auto">
          <a:xfrm>
            <a:off x="495300" y="1724025"/>
            <a:ext cx="8088313" cy="3938588"/>
          </a:xfrm>
          <a:prstGeom prst="rect">
            <a:avLst/>
          </a:prstGeom>
          <a:noFill/>
          <a:ln w="9525" algn="ctr">
            <a:noFill/>
            <a:miter lim="800000"/>
            <a:headEnd/>
            <a:tailEnd/>
          </a:ln>
        </p:spPr>
        <p:txBody>
          <a:bodyPr>
            <a:spAutoFit/>
          </a:bodyPr>
          <a:lstStyle/>
          <a:p>
            <a:pPr marL="228600" indent="-168275" eaLnBrk="0" hangingPunct="0">
              <a:spcAft>
                <a:spcPct val="35000"/>
              </a:spcAft>
              <a:buClr>
                <a:srgbClr val="800000"/>
              </a:buClr>
              <a:buSzPct val="70000"/>
              <a:buFont typeface="Wingdings" pitchFamily="2" charset="2"/>
              <a:buChar char="§"/>
            </a:pPr>
            <a:r>
              <a:rPr lang="en-US" sz="1400" dirty="0"/>
              <a:t>Participated in due diligence of an international insurer </a:t>
            </a:r>
            <a:r>
              <a:rPr lang="en-US" sz="1400" dirty="0">
                <a:sym typeface="Symbol" pitchFamily="18" charset="2"/>
              </a:rPr>
              <a:t>-</a:t>
            </a:r>
            <a:r>
              <a:rPr lang="en-US" sz="1400" dirty="0"/>
              <a:t> conducting reserve review, operational review, analysis of pricing and risk selection, and assessment of management.</a:t>
            </a:r>
          </a:p>
          <a:p>
            <a:pPr marL="228600" indent="-168275" eaLnBrk="0" hangingPunct="0">
              <a:spcAft>
                <a:spcPct val="35000"/>
              </a:spcAft>
              <a:buClr>
                <a:srgbClr val="800000"/>
              </a:buClr>
              <a:buSzPct val="70000"/>
              <a:buFont typeface="Wingdings" pitchFamily="2" charset="2"/>
              <a:buChar char="§"/>
            </a:pPr>
            <a:r>
              <a:rPr lang="en-US" sz="1400" dirty="0"/>
              <a:t>Performed financial and operational review of the South Carolina Reinsurance Facility and testified at Senate hearing on changing the structure to be similar to the majority of other states.</a:t>
            </a:r>
          </a:p>
          <a:p>
            <a:pPr marL="228600" indent="-168275" eaLnBrk="0" hangingPunct="0">
              <a:spcAft>
                <a:spcPct val="35000"/>
              </a:spcAft>
              <a:buClr>
                <a:srgbClr val="800000"/>
              </a:buClr>
              <a:buSzPct val="70000"/>
              <a:buFont typeface="Wingdings" pitchFamily="2" charset="2"/>
              <a:buChar char="§"/>
            </a:pPr>
            <a:r>
              <a:rPr lang="en-US" sz="1400" dirty="0"/>
              <a:t>Ten years experience at ISO, including analysis of industry loss costs, rating plans, etc.</a:t>
            </a:r>
          </a:p>
          <a:p>
            <a:pPr marL="228600" indent="-168275" eaLnBrk="0" hangingPunct="0">
              <a:spcAft>
                <a:spcPct val="35000"/>
              </a:spcAft>
              <a:buClr>
                <a:srgbClr val="800000"/>
              </a:buClr>
              <a:buSzPct val="70000"/>
              <a:buFont typeface="Wingdings" pitchFamily="2" charset="2"/>
              <a:buChar char="§"/>
            </a:pPr>
            <a:r>
              <a:rPr lang="en-US" sz="1400" dirty="0"/>
              <a:t>Headed actuarial department at major insurer</a:t>
            </a:r>
          </a:p>
          <a:p>
            <a:pPr marL="228600" indent="-168275" eaLnBrk="0" hangingPunct="0">
              <a:spcAft>
                <a:spcPct val="35000"/>
              </a:spcAft>
              <a:buClr>
                <a:srgbClr val="800000"/>
              </a:buClr>
              <a:buSzPct val="70000"/>
              <a:buFont typeface="Wingdings" pitchFamily="2" charset="2"/>
              <a:buChar char="§"/>
            </a:pPr>
            <a:r>
              <a:rPr lang="en-US" sz="1400" dirty="0"/>
              <a:t>Board and audit committee members</a:t>
            </a:r>
          </a:p>
          <a:p>
            <a:pPr marL="228600" indent="-168275" eaLnBrk="0" hangingPunct="0">
              <a:spcAft>
                <a:spcPct val="35000"/>
              </a:spcAft>
              <a:buClr>
                <a:srgbClr val="800000"/>
              </a:buClr>
              <a:buSzPct val="70000"/>
              <a:buFont typeface="Wingdings" pitchFamily="2" charset="2"/>
              <a:buChar char="§"/>
            </a:pPr>
            <a:r>
              <a:rPr lang="en-US" sz="1400" dirty="0"/>
              <a:t>CFO of L&amp;H and P&amp;C Companies</a:t>
            </a:r>
          </a:p>
          <a:p>
            <a:pPr marL="228600" indent="-168275" eaLnBrk="0" hangingPunct="0">
              <a:spcAft>
                <a:spcPct val="35000"/>
              </a:spcAft>
              <a:buClr>
                <a:srgbClr val="800000"/>
              </a:buClr>
              <a:buSzPct val="70000"/>
              <a:buFont typeface="Wingdings" pitchFamily="2" charset="2"/>
              <a:buChar char="§"/>
            </a:pPr>
            <a:r>
              <a:rPr lang="en-US" sz="1400" dirty="0"/>
              <a:t>Director of internal audit</a:t>
            </a:r>
          </a:p>
          <a:p>
            <a:pPr marL="228600" indent="-168275" eaLnBrk="0" hangingPunct="0">
              <a:spcAft>
                <a:spcPct val="35000"/>
              </a:spcAft>
              <a:buClr>
                <a:srgbClr val="800000"/>
              </a:buClr>
              <a:buSzPct val="70000"/>
              <a:buFont typeface="Wingdings" pitchFamily="2" charset="2"/>
              <a:buChar char="§"/>
            </a:pPr>
            <a:r>
              <a:rPr lang="en-US" sz="1400" dirty="0"/>
              <a:t>‘Big 4’ audit partners</a:t>
            </a:r>
          </a:p>
          <a:p>
            <a:pPr marL="228600" indent="-168275" eaLnBrk="0" hangingPunct="0">
              <a:spcAft>
                <a:spcPct val="35000"/>
              </a:spcAft>
              <a:buClr>
                <a:srgbClr val="800000"/>
              </a:buClr>
              <a:buSzPct val="70000"/>
              <a:buFont typeface="Wingdings" pitchFamily="2" charset="2"/>
              <a:buChar char="§"/>
            </a:pPr>
            <a:r>
              <a:rPr lang="en-US" sz="1400" dirty="0"/>
              <a:t>President &amp; COO of runoff reinsurance company</a:t>
            </a:r>
          </a:p>
          <a:p>
            <a:pPr marL="228600" indent="-168275" eaLnBrk="0" hangingPunct="0">
              <a:spcAft>
                <a:spcPct val="35000"/>
              </a:spcAft>
              <a:buClr>
                <a:srgbClr val="800000"/>
              </a:buClr>
              <a:buSzPct val="70000"/>
              <a:buFont typeface="Wingdings" pitchFamily="2" charset="2"/>
              <a:buChar char="§"/>
            </a:pPr>
            <a:r>
              <a:rPr lang="en-US" sz="1400" dirty="0"/>
              <a:t>VP corporate planning </a:t>
            </a:r>
          </a:p>
          <a:p>
            <a:pPr marL="228600" indent="-168275" eaLnBrk="0" hangingPunct="0">
              <a:spcAft>
                <a:spcPct val="35000"/>
              </a:spcAft>
              <a:buClr>
                <a:srgbClr val="800000"/>
              </a:buClr>
              <a:buSzPct val="70000"/>
              <a:buFont typeface="Wingdings" pitchFamily="2" charset="2"/>
              <a:buChar char="§"/>
            </a:pPr>
            <a:r>
              <a:rPr lang="en-US" sz="1400" dirty="0"/>
              <a:t>Chief actuary of reinsurance company</a:t>
            </a:r>
          </a:p>
          <a:p>
            <a:pPr marL="228600" indent="-168275" eaLnBrk="0" hangingPunct="0">
              <a:spcAft>
                <a:spcPct val="35000"/>
              </a:spcAft>
              <a:buClr>
                <a:srgbClr val="800000"/>
              </a:buClr>
              <a:buSzPct val="70000"/>
              <a:buFont typeface="Wingdings" pitchFamily="2" charset="2"/>
              <a:buChar char="§"/>
            </a:pPr>
            <a:r>
              <a:rPr lang="en-US" sz="1400" dirty="0"/>
              <a:t>Chief underwriting</a:t>
            </a:r>
            <a:r>
              <a:rPr lang="en-US" sz="1400" b="1" dirty="0"/>
              <a:t> </a:t>
            </a:r>
            <a:r>
              <a:rPr lang="en-US" sz="1400" dirty="0"/>
              <a:t>officer of global reinsurer</a:t>
            </a:r>
          </a:p>
        </p:txBody>
      </p:sp>
      <p:sp>
        <p:nvSpPr>
          <p:cNvPr id="12295" name="Line 8"/>
          <p:cNvSpPr>
            <a:spLocks noChangeShapeType="1"/>
          </p:cNvSpPr>
          <p:nvPr/>
        </p:nvSpPr>
        <p:spPr bwMode="auto">
          <a:xfrm flipV="1">
            <a:off x="361950" y="733425"/>
            <a:ext cx="6197600" cy="9525"/>
          </a:xfrm>
          <a:prstGeom prst="line">
            <a:avLst/>
          </a:prstGeom>
          <a:noFill/>
          <a:ln w="9525">
            <a:solidFill>
              <a:schemeClr val="tx1"/>
            </a:solidFill>
            <a:round/>
            <a:headEnd/>
            <a:tailEnd/>
          </a:ln>
        </p:spPr>
        <p:txBody>
          <a:bodyPr/>
          <a:lstStyle/>
          <a:p>
            <a:endParaRPr lang="en-US" dirty="0"/>
          </a:p>
        </p:txBody>
      </p:sp>
      <p:pic>
        <p:nvPicPr>
          <p:cNvPr id="15362" name="Picture 1" descr="dv496056"/>
          <p:cNvPicPr>
            <a:picLocks noChangeAspect="1" noChangeArrowheads="1"/>
          </p:cNvPicPr>
          <p:nvPr/>
        </p:nvPicPr>
        <p:blipFill>
          <a:blip r:embed="rId3" cstate="print"/>
          <a:srcRect/>
          <a:stretch>
            <a:fillRect/>
          </a:stretch>
        </p:blipFill>
        <p:spPr bwMode="auto">
          <a:xfrm>
            <a:off x="6581394" y="274320"/>
            <a:ext cx="1981200" cy="14169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3"/>
          <p:cNvSpPr>
            <a:spLocks noGrp="1"/>
          </p:cNvSpPr>
          <p:nvPr>
            <p:ph type="sldNum" sz="quarter" idx="10"/>
          </p:nvPr>
        </p:nvSpPr>
        <p:spPr/>
        <p:txBody>
          <a:bodyPr/>
          <a:lstStyle/>
          <a:p>
            <a:pPr>
              <a:defRPr/>
            </a:pPr>
            <a:fld id="{81B70629-BD1F-48CA-9A08-49F3EAE6A168}" type="slidenum">
              <a:rPr lang="en-US" smtClean="0">
                <a:ea typeface="ＭＳ Ｐゴシック" pitchFamily="34" charset="-128"/>
              </a:rPr>
              <a:pPr>
                <a:defRPr/>
              </a:pPr>
              <a:t>23</a:t>
            </a:fld>
            <a:endParaRPr lang="en-US" sz="1000" dirty="0" smtClean="0">
              <a:ea typeface="ＭＳ Ｐゴシック" pitchFamily="34" charset="-128"/>
            </a:endParaRPr>
          </a:p>
        </p:txBody>
      </p:sp>
      <p:sp>
        <p:nvSpPr>
          <p:cNvPr id="28675" name="Rectangle 2"/>
          <p:cNvSpPr>
            <a:spLocks noGrp="1" noChangeArrowheads="1"/>
          </p:cNvSpPr>
          <p:nvPr>
            <p:ph type="body" idx="1"/>
          </p:nvPr>
        </p:nvSpPr>
        <p:spPr>
          <a:xfrm>
            <a:off x="2386013" y="1171575"/>
            <a:ext cx="5672137" cy="4914900"/>
          </a:xfrm>
        </p:spPr>
        <p:txBody>
          <a:bodyPr/>
          <a:lstStyle/>
          <a:p>
            <a:pPr marL="0" indent="0">
              <a:lnSpc>
                <a:spcPct val="95000"/>
              </a:lnSpc>
              <a:spcBef>
                <a:spcPct val="0"/>
              </a:spcBef>
            </a:pPr>
            <a:r>
              <a:rPr lang="en-US" sz="1400" dirty="0" smtClean="0"/>
              <a:t>Richard Hershman, Senior Managing Director and Global Insurance Industry Practice Leader</a:t>
            </a:r>
          </a:p>
          <a:p>
            <a:pPr marL="0" indent="0">
              <a:lnSpc>
                <a:spcPct val="90000"/>
              </a:lnSpc>
              <a:spcBef>
                <a:spcPct val="0"/>
              </a:spcBef>
            </a:pPr>
            <a:endParaRPr lang="en-US" sz="1400" b="0" dirty="0" smtClean="0"/>
          </a:p>
          <a:p>
            <a:pPr marL="0" indent="0">
              <a:spcBef>
                <a:spcPct val="0"/>
              </a:spcBef>
            </a:pPr>
            <a:r>
              <a:rPr lang="en-US" sz="1100" b="0" dirty="0" smtClean="0"/>
              <a:t>Mr. Hershman is a CPA and has more than 35 years of professional experience in accounting, auditing, financial investigations, and complex financial matters involving financial reporting and the application of generally accepted accounting principles (GAAP) and statutory accounting principles. Mr. Hershman’s career includes assignments as executive vice president, chief financial officer and member of the board of a major insurance carrier and has been on the board and audit committee of several other insurance companies. In addition, he was an audit partner at one of the Big 8 accounting firms and an officer at one of the leading international investigations and intelligence firms.</a:t>
            </a:r>
            <a:br>
              <a:rPr lang="en-US" sz="1100" b="0" dirty="0" smtClean="0"/>
            </a:br>
            <a:endParaRPr lang="en-US" sz="1100" b="0" dirty="0" smtClean="0"/>
          </a:p>
          <a:p>
            <a:pPr marL="0" indent="0">
              <a:spcBef>
                <a:spcPct val="0"/>
              </a:spcBef>
            </a:pPr>
            <a:r>
              <a:rPr lang="en-US" sz="1100" b="0" dirty="0" smtClean="0"/>
              <a:t>Mr. Hershman’s experience includes:</a:t>
            </a:r>
          </a:p>
          <a:p>
            <a:pPr marL="0" indent="0">
              <a:spcBef>
                <a:spcPct val="0"/>
              </a:spcBef>
            </a:pPr>
            <a:endParaRPr lang="en-US" sz="1100" b="0" dirty="0" smtClean="0"/>
          </a:p>
          <a:p>
            <a:pPr lvl="1" eaLnBrk="1" hangingPunct="1">
              <a:buClr>
                <a:schemeClr val="tx1"/>
              </a:buClr>
              <a:buFontTx/>
              <a:buChar char="•"/>
            </a:pPr>
            <a:r>
              <a:rPr lang="en-US" sz="1100" dirty="0" smtClean="0"/>
              <a:t>Conducted investigations, including financial and operational review of the South Carolina Reinsurance Facility for the S.C. Senate Banking and Insurance Committee</a:t>
            </a:r>
          </a:p>
          <a:p>
            <a:pPr lvl="1" eaLnBrk="1" hangingPunct="1">
              <a:buClr>
                <a:schemeClr val="tx1"/>
              </a:buClr>
              <a:buFontTx/>
              <a:buChar char="•"/>
            </a:pPr>
            <a:r>
              <a:rPr lang="en-US" sz="1100" dirty="0" smtClean="0"/>
              <a:t>Leading expert in critical insurance industry issues relating to reinsurance contracts, auditing procedures, and carrier solvency</a:t>
            </a:r>
          </a:p>
          <a:p>
            <a:pPr lvl="1" eaLnBrk="1" hangingPunct="1">
              <a:buClr>
                <a:schemeClr val="tx1"/>
              </a:buClr>
              <a:buFontTx/>
              <a:buChar char="•"/>
            </a:pPr>
            <a:r>
              <a:rPr lang="en-US" sz="1100" dirty="0" smtClean="0"/>
              <a:t>Former CFO for company formed by The Zurich Insurance Group to administer the run-off of the Home Insurance Company </a:t>
            </a:r>
          </a:p>
          <a:p>
            <a:pPr lvl="1" eaLnBrk="1" hangingPunct="1">
              <a:buClr>
                <a:schemeClr val="tx1"/>
              </a:buClr>
              <a:buFontTx/>
              <a:buChar char="•"/>
            </a:pPr>
            <a:r>
              <a:rPr lang="en-US" sz="1100" dirty="0" smtClean="0"/>
              <a:t>Former CFO for PSM Insurance Companies</a:t>
            </a:r>
          </a:p>
          <a:p>
            <a:pPr lvl="1" eaLnBrk="1" hangingPunct="1">
              <a:buClr>
                <a:schemeClr val="tx1"/>
              </a:buClr>
              <a:buFontTx/>
              <a:buChar char="•"/>
            </a:pPr>
            <a:r>
              <a:rPr lang="en-US" sz="1100" dirty="0" smtClean="0"/>
              <a:t>Former engagement partner on insurance company financial audits</a:t>
            </a:r>
          </a:p>
          <a:p>
            <a:pPr marL="0" indent="0" eaLnBrk="1" hangingPunct="1">
              <a:lnSpc>
                <a:spcPct val="85000"/>
              </a:lnSpc>
              <a:buFontTx/>
              <a:buChar char="•"/>
            </a:pPr>
            <a:endParaRPr lang="en-US" sz="1200" b="0" dirty="0" smtClean="0"/>
          </a:p>
          <a:p>
            <a:pPr marL="0" indent="0" eaLnBrk="1" hangingPunct="1">
              <a:lnSpc>
                <a:spcPct val="85000"/>
              </a:lnSpc>
            </a:pPr>
            <a:endParaRPr lang="en-US" sz="1200" b="0" dirty="0" smtClean="0"/>
          </a:p>
          <a:p>
            <a:pPr marL="0" indent="0" eaLnBrk="1" hangingPunct="1">
              <a:lnSpc>
                <a:spcPct val="85000"/>
              </a:lnSpc>
            </a:pPr>
            <a:endParaRPr lang="en-US" sz="1200" b="0" dirty="0" smtClean="0"/>
          </a:p>
        </p:txBody>
      </p:sp>
      <p:sp>
        <p:nvSpPr>
          <p:cNvPr id="28676" name="Text Box 4"/>
          <p:cNvSpPr txBox="1">
            <a:spLocks noChangeArrowheads="1"/>
          </p:cNvSpPr>
          <p:nvPr/>
        </p:nvSpPr>
        <p:spPr bwMode="auto">
          <a:xfrm>
            <a:off x="155575" y="2770188"/>
            <a:ext cx="2027238" cy="1979612"/>
          </a:xfrm>
          <a:prstGeom prst="rect">
            <a:avLst/>
          </a:prstGeom>
          <a:noFill/>
          <a:ln w="12700" algn="ctr">
            <a:noFill/>
            <a:miter lim="800000"/>
            <a:headEnd/>
            <a:tailEnd/>
          </a:ln>
        </p:spPr>
        <p:txBody>
          <a:bodyPr>
            <a:spAutoFit/>
          </a:bodyPr>
          <a:lstStyle/>
          <a:p>
            <a:pPr algn="r" eaLnBrk="0" hangingPunct="0">
              <a:lnSpc>
                <a:spcPct val="85000"/>
              </a:lnSpc>
            </a:pPr>
            <a:r>
              <a:rPr lang="en-US" sz="1400" dirty="0"/>
              <a:t>Richard Hershman</a:t>
            </a:r>
          </a:p>
          <a:p>
            <a:pPr algn="r" eaLnBrk="0" hangingPunct="0">
              <a:lnSpc>
                <a:spcPct val="85000"/>
              </a:lnSpc>
            </a:pPr>
            <a:endParaRPr lang="en-US" b="1" dirty="0"/>
          </a:p>
          <a:p>
            <a:pPr algn="r" eaLnBrk="0" hangingPunct="0">
              <a:lnSpc>
                <a:spcPct val="85000"/>
              </a:lnSpc>
            </a:pPr>
            <a:r>
              <a:rPr lang="en-US" sz="1000" b="1" dirty="0">
                <a:solidFill>
                  <a:srgbClr val="695F50"/>
                </a:solidFill>
              </a:rPr>
              <a:t>Senior Managing Director</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3 Times Square</a:t>
            </a:r>
          </a:p>
          <a:p>
            <a:pPr algn="r" eaLnBrk="0" hangingPunct="0">
              <a:lnSpc>
                <a:spcPct val="85000"/>
              </a:lnSpc>
            </a:pPr>
            <a:r>
              <a:rPr lang="en-US" sz="1000" b="1" dirty="0">
                <a:solidFill>
                  <a:srgbClr val="695F50"/>
                </a:solidFill>
              </a:rPr>
              <a:t>New York, NY 10036</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(212) 499 3643</a:t>
            </a:r>
          </a:p>
          <a:p>
            <a:pPr algn="r" eaLnBrk="0" hangingPunct="0">
              <a:lnSpc>
                <a:spcPct val="85000"/>
              </a:lnSpc>
            </a:pPr>
            <a:endParaRPr lang="en-US" sz="1000" b="1" dirty="0">
              <a:solidFill>
                <a:srgbClr val="695F50"/>
              </a:solidFill>
            </a:endParaRPr>
          </a:p>
          <a:p>
            <a:pPr algn="r" eaLnBrk="0" hangingPunct="0">
              <a:lnSpc>
                <a:spcPct val="85000"/>
              </a:lnSpc>
            </a:pPr>
            <a:r>
              <a:rPr lang="en-US" sz="800" b="1" dirty="0">
                <a:solidFill>
                  <a:srgbClr val="695F50"/>
                </a:solidFill>
              </a:rPr>
              <a:t>richard.hershman@fticonsulting.com</a:t>
            </a:r>
          </a:p>
          <a:p>
            <a:pPr algn="r" eaLnBrk="0" hangingPunct="0">
              <a:lnSpc>
                <a:spcPct val="85000"/>
              </a:lnSpc>
            </a:pPr>
            <a:endParaRPr lang="en-US" sz="1000" b="1" dirty="0">
              <a:solidFill>
                <a:srgbClr val="695F50"/>
              </a:solidFill>
            </a:endParaRPr>
          </a:p>
          <a:p>
            <a:pPr algn="r" eaLnBrk="0" hangingPunct="0">
              <a:lnSpc>
                <a:spcPct val="85000"/>
              </a:lnSpc>
            </a:pPr>
            <a:endParaRPr lang="en-US" sz="1000" b="1" dirty="0">
              <a:solidFill>
                <a:srgbClr val="695F50"/>
              </a:solidFill>
            </a:endParaRPr>
          </a:p>
          <a:p>
            <a:pPr algn="r" eaLnBrk="0" hangingPunct="0">
              <a:spcBef>
                <a:spcPts val="500"/>
              </a:spcBef>
              <a:spcAft>
                <a:spcPts val="500"/>
              </a:spcAft>
            </a:pPr>
            <a:endParaRPr lang="en-US" sz="1400" b="1" dirty="0"/>
          </a:p>
        </p:txBody>
      </p:sp>
      <p:pic>
        <p:nvPicPr>
          <p:cNvPr id="28677" name="Picture 8"/>
          <p:cNvPicPr>
            <a:picLocks noChangeAspect="1" noChangeArrowheads="1"/>
          </p:cNvPicPr>
          <p:nvPr/>
        </p:nvPicPr>
        <p:blipFill>
          <a:blip r:embed="rId2" cstate="print"/>
          <a:srcRect/>
          <a:stretch>
            <a:fillRect/>
          </a:stretch>
        </p:blipFill>
        <p:spPr bwMode="auto">
          <a:xfrm>
            <a:off x="681038" y="1185863"/>
            <a:ext cx="1425575" cy="1400175"/>
          </a:xfrm>
          <a:prstGeom prst="rect">
            <a:avLst/>
          </a:prstGeom>
          <a:noFill/>
          <a:ln w="9525">
            <a:noFill/>
            <a:miter lim="800000"/>
            <a:headEnd/>
            <a:tailEnd/>
          </a:ln>
        </p:spPr>
      </p:pic>
      <p:sp>
        <p:nvSpPr>
          <p:cNvPr id="28678" name="Text Box 19"/>
          <p:cNvSpPr txBox="1">
            <a:spLocks noChangeArrowheads="1"/>
          </p:cNvSpPr>
          <p:nvPr/>
        </p:nvSpPr>
        <p:spPr bwMode="auto">
          <a:xfrm>
            <a:off x="279400" y="230188"/>
            <a:ext cx="8378825" cy="928687"/>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a:p>
            <a:pPr indent="1588" eaLnBrk="0" hangingPunct="0"/>
            <a:endParaRPr lang="en-US" sz="800" b="1" dirty="0"/>
          </a:p>
          <a:p>
            <a:pPr indent="1588" eaLnBrk="0" hangingPunct="0"/>
            <a:r>
              <a:rPr lang="en-US" sz="1900" dirty="0">
                <a:solidFill>
                  <a:srgbClr val="695F50"/>
                </a:solidFill>
              </a:rPr>
              <a:t>Practice Leaders</a:t>
            </a:r>
          </a:p>
        </p:txBody>
      </p:sp>
      <p:sp>
        <p:nvSpPr>
          <p:cNvPr id="28679" name="Line 3"/>
          <p:cNvSpPr>
            <a:spLocks noChangeShapeType="1"/>
          </p:cNvSpPr>
          <p:nvPr/>
        </p:nvSpPr>
        <p:spPr bwMode="auto">
          <a:xfrm>
            <a:off x="2238375" y="1209675"/>
            <a:ext cx="0" cy="4845050"/>
          </a:xfrm>
          <a:prstGeom prst="line">
            <a:avLst/>
          </a:prstGeom>
          <a:noFill/>
          <a:ln w="9525">
            <a:solidFill>
              <a:schemeClr val="tx1"/>
            </a:solidFill>
            <a:round/>
            <a:headEnd/>
            <a:tailEnd/>
          </a:ln>
        </p:spPr>
        <p:txBody>
          <a:bodyPr wrap="none" anchor="ctr"/>
          <a:lstStyle/>
          <a:p>
            <a:endParaRPr lang="en-US" dirty="0"/>
          </a:p>
        </p:txBody>
      </p:sp>
      <p:sp>
        <p:nvSpPr>
          <p:cNvPr id="28680" name="Line 9"/>
          <p:cNvSpPr>
            <a:spLocks noChangeShapeType="1"/>
          </p:cNvSpPr>
          <p:nvPr/>
        </p:nvSpPr>
        <p:spPr bwMode="auto">
          <a:xfrm flipV="1">
            <a:off x="361950" y="733425"/>
            <a:ext cx="8391525" cy="9525"/>
          </a:xfrm>
          <a:prstGeom prst="line">
            <a:avLst/>
          </a:prstGeom>
          <a:noFill/>
          <a:ln w="9525">
            <a:solidFill>
              <a:schemeClr val="tx1"/>
            </a:solid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3"/>
          <p:cNvSpPr>
            <a:spLocks noGrp="1"/>
          </p:cNvSpPr>
          <p:nvPr>
            <p:ph type="sldNum" sz="quarter" idx="10"/>
          </p:nvPr>
        </p:nvSpPr>
        <p:spPr/>
        <p:txBody>
          <a:bodyPr/>
          <a:lstStyle/>
          <a:p>
            <a:pPr>
              <a:defRPr/>
            </a:pPr>
            <a:fld id="{706BA9B9-C93F-4334-B126-3FB67D3C8E0B}" type="slidenum">
              <a:rPr lang="en-US" smtClean="0">
                <a:ea typeface="ＭＳ Ｐゴシック" pitchFamily="34" charset="-128"/>
              </a:rPr>
              <a:pPr>
                <a:defRPr/>
              </a:pPr>
              <a:t>24</a:t>
            </a:fld>
            <a:endParaRPr lang="en-US" sz="1000" dirty="0" smtClean="0">
              <a:ea typeface="ＭＳ Ｐゴシック" pitchFamily="34" charset="-128"/>
            </a:endParaRPr>
          </a:p>
        </p:txBody>
      </p:sp>
      <p:sp>
        <p:nvSpPr>
          <p:cNvPr id="29699" name="Rectangle 2"/>
          <p:cNvSpPr>
            <a:spLocks noGrp="1" noChangeArrowheads="1"/>
          </p:cNvSpPr>
          <p:nvPr>
            <p:ph type="body" idx="1"/>
          </p:nvPr>
        </p:nvSpPr>
        <p:spPr>
          <a:xfrm>
            <a:off x="2519363" y="1162050"/>
            <a:ext cx="5672137" cy="4914900"/>
          </a:xfrm>
        </p:spPr>
        <p:txBody>
          <a:bodyPr/>
          <a:lstStyle/>
          <a:p>
            <a:pPr marL="0" indent="0">
              <a:lnSpc>
                <a:spcPct val="95000"/>
              </a:lnSpc>
              <a:spcBef>
                <a:spcPct val="0"/>
              </a:spcBef>
            </a:pPr>
            <a:r>
              <a:rPr lang="en-US" sz="1400" dirty="0" smtClean="0"/>
              <a:t>Wendy Shapss, Senior Managing Director, Global Insurance Industry Practice</a:t>
            </a:r>
          </a:p>
          <a:p>
            <a:pPr marL="0" indent="0">
              <a:lnSpc>
                <a:spcPct val="80000"/>
              </a:lnSpc>
              <a:spcBef>
                <a:spcPct val="0"/>
              </a:spcBef>
            </a:pPr>
            <a:endParaRPr lang="en-US" sz="1400" dirty="0" smtClean="0"/>
          </a:p>
          <a:p>
            <a:pPr marL="0" indent="0">
              <a:spcBef>
                <a:spcPct val="0"/>
              </a:spcBef>
            </a:pPr>
            <a:r>
              <a:rPr lang="en-US" sz="1100" b="0" dirty="0" smtClean="0"/>
              <a:t>Ms. Shapss is a CPA and has over 18 years experience in accounting, auditing, fraud and financial-based matters and specializes in litigation consulting, forensic accounting and fraud and financial investigations. Ms. Shapss has advised on cases involving lost profits, breach of contract claims, and accountants' malpractice. Her assignments have given her a broad range of industry experience.  These industries include insurance, financial services, hospitality, automotive, waste management, publishing, and not-for-profit.  </a:t>
            </a:r>
          </a:p>
          <a:p>
            <a:pPr marL="0" indent="0" eaLnBrk="1" hangingPunct="1"/>
            <a:endParaRPr lang="en-US" sz="1100" b="0" dirty="0" smtClean="0"/>
          </a:p>
          <a:p>
            <a:pPr marL="0" indent="0" eaLnBrk="1" hangingPunct="1"/>
            <a:r>
              <a:rPr lang="en-US" sz="1100" b="0" dirty="0" smtClean="0"/>
              <a:t>Ms. Shapss’ experience includes:</a:t>
            </a:r>
          </a:p>
          <a:p>
            <a:pPr marL="0" indent="0" eaLnBrk="1" hangingPunct="1"/>
            <a:endParaRPr lang="en-US" sz="1100" b="0" dirty="0" smtClean="0"/>
          </a:p>
          <a:p>
            <a:pPr lvl="1" eaLnBrk="1" hangingPunct="1">
              <a:buClr>
                <a:schemeClr val="tx1"/>
              </a:buClr>
              <a:buFontTx/>
              <a:buChar char="•"/>
            </a:pPr>
            <a:r>
              <a:rPr lang="en-US" sz="1100" dirty="0" smtClean="0"/>
              <a:t>Involvement with an arbitrations which has included providing a binding conclusion regarding the appropriate audit steps for the testing of reinsurance contracts. </a:t>
            </a:r>
          </a:p>
          <a:p>
            <a:pPr lvl="1" eaLnBrk="1" hangingPunct="1">
              <a:buClr>
                <a:schemeClr val="tx1"/>
              </a:buClr>
              <a:buFontTx/>
              <a:buChar char="•"/>
            </a:pPr>
            <a:r>
              <a:rPr lang="en-US" sz="1100" dirty="0" smtClean="0"/>
              <a:t>Reviewed and analyzed reinsurance invoices to determine their accuracy in connection with an arbitration matter. </a:t>
            </a:r>
          </a:p>
          <a:p>
            <a:pPr lvl="1" eaLnBrk="1" hangingPunct="1">
              <a:buClr>
                <a:schemeClr val="tx1"/>
              </a:buClr>
              <a:buFontTx/>
              <a:buChar char="•"/>
            </a:pPr>
            <a:r>
              <a:rPr lang="en-US" sz="1100" dirty="0" smtClean="0"/>
              <a:t>Assisted counsel to a big four accounting firm in defending a litigation alleging misstatement of financial information leading to the liquidation of an insurance company. </a:t>
            </a:r>
          </a:p>
          <a:p>
            <a:pPr lvl="1" eaLnBrk="1" hangingPunct="1">
              <a:buClr>
                <a:schemeClr val="tx1"/>
              </a:buClr>
              <a:buFontTx/>
              <a:buChar char="•"/>
            </a:pPr>
            <a:r>
              <a:rPr lang="en-US" sz="1100" dirty="0" smtClean="0"/>
              <a:t>Worked on various litigation matters involving internal controls surrounding revenue. recognition, allocation of expenses, reimbursement policies, recovery of rebates and credits, and reward programs.</a:t>
            </a:r>
          </a:p>
          <a:p>
            <a:pPr lvl="1" eaLnBrk="1" hangingPunct="1">
              <a:buClr>
                <a:schemeClr val="tx1"/>
              </a:buClr>
              <a:buFontTx/>
              <a:buChar char="•"/>
            </a:pPr>
            <a:r>
              <a:rPr lang="en-US" sz="1100" dirty="0" smtClean="0"/>
              <a:t>Provided litigation assistance in defending an actuarial firm, where the insurance liquidator is claiming negligence against the actuarial firms.</a:t>
            </a:r>
          </a:p>
          <a:p>
            <a:pPr marL="0" indent="0" eaLnBrk="1" hangingPunct="1">
              <a:lnSpc>
                <a:spcPct val="85000"/>
              </a:lnSpc>
            </a:pPr>
            <a:endParaRPr lang="en-US" sz="1200" b="0" dirty="0" smtClean="0"/>
          </a:p>
        </p:txBody>
      </p:sp>
      <p:sp>
        <p:nvSpPr>
          <p:cNvPr id="29700" name="Text Box 4"/>
          <p:cNvSpPr txBox="1">
            <a:spLocks noChangeArrowheads="1"/>
          </p:cNvSpPr>
          <p:nvPr/>
        </p:nvSpPr>
        <p:spPr bwMode="auto">
          <a:xfrm>
            <a:off x="136525" y="2865438"/>
            <a:ext cx="2027238" cy="1979612"/>
          </a:xfrm>
          <a:prstGeom prst="rect">
            <a:avLst/>
          </a:prstGeom>
          <a:noFill/>
          <a:ln w="12700" algn="ctr">
            <a:noFill/>
            <a:miter lim="800000"/>
            <a:headEnd/>
            <a:tailEnd/>
          </a:ln>
        </p:spPr>
        <p:txBody>
          <a:bodyPr>
            <a:spAutoFit/>
          </a:bodyPr>
          <a:lstStyle/>
          <a:p>
            <a:pPr algn="r" eaLnBrk="0" hangingPunct="0">
              <a:lnSpc>
                <a:spcPct val="85000"/>
              </a:lnSpc>
            </a:pPr>
            <a:r>
              <a:rPr lang="en-US" sz="1400" dirty="0"/>
              <a:t>Wendy Shapss</a:t>
            </a:r>
          </a:p>
          <a:p>
            <a:pPr algn="r" eaLnBrk="0" hangingPunct="0">
              <a:lnSpc>
                <a:spcPct val="85000"/>
              </a:lnSpc>
            </a:pPr>
            <a:endParaRPr lang="en-US" b="1" dirty="0"/>
          </a:p>
          <a:p>
            <a:pPr algn="r" eaLnBrk="0" hangingPunct="0">
              <a:lnSpc>
                <a:spcPct val="85000"/>
              </a:lnSpc>
            </a:pPr>
            <a:r>
              <a:rPr lang="en-US" sz="1000" b="1" dirty="0">
                <a:solidFill>
                  <a:srgbClr val="695F50"/>
                </a:solidFill>
              </a:rPr>
              <a:t>Senior Managing Director</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3 Times Square</a:t>
            </a:r>
          </a:p>
          <a:p>
            <a:pPr algn="r" eaLnBrk="0" hangingPunct="0">
              <a:lnSpc>
                <a:spcPct val="85000"/>
              </a:lnSpc>
            </a:pPr>
            <a:r>
              <a:rPr lang="en-US" sz="1000" b="1" dirty="0">
                <a:solidFill>
                  <a:srgbClr val="695F50"/>
                </a:solidFill>
              </a:rPr>
              <a:t>New York, NY 10036</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(212) 841 9374</a:t>
            </a:r>
          </a:p>
          <a:p>
            <a:pPr algn="r" eaLnBrk="0" hangingPunct="0">
              <a:lnSpc>
                <a:spcPct val="85000"/>
              </a:lnSpc>
            </a:pPr>
            <a:endParaRPr lang="en-US" sz="1000" b="1" dirty="0">
              <a:solidFill>
                <a:srgbClr val="695F50"/>
              </a:solidFill>
            </a:endParaRPr>
          </a:p>
          <a:p>
            <a:pPr algn="r" eaLnBrk="0" hangingPunct="0">
              <a:lnSpc>
                <a:spcPct val="85000"/>
              </a:lnSpc>
            </a:pPr>
            <a:r>
              <a:rPr lang="en-US" sz="800" b="1" dirty="0">
                <a:solidFill>
                  <a:srgbClr val="695F50"/>
                </a:solidFill>
              </a:rPr>
              <a:t>wendy.shapss@fticonsulting.com</a:t>
            </a:r>
          </a:p>
          <a:p>
            <a:pPr algn="r" eaLnBrk="0" hangingPunct="0">
              <a:lnSpc>
                <a:spcPct val="85000"/>
              </a:lnSpc>
            </a:pPr>
            <a:endParaRPr lang="en-US" sz="1000" b="1" dirty="0">
              <a:solidFill>
                <a:srgbClr val="695F50"/>
              </a:solidFill>
            </a:endParaRPr>
          </a:p>
          <a:p>
            <a:pPr algn="r" eaLnBrk="0" hangingPunct="0">
              <a:lnSpc>
                <a:spcPct val="85000"/>
              </a:lnSpc>
            </a:pPr>
            <a:endParaRPr lang="en-US" sz="1000" b="1" dirty="0">
              <a:solidFill>
                <a:srgbClr val="695F50"/>
              </a:solidFill>
            </a:endParaRPr>
          </a:p>
          <a:p>
            <a:pPr algn="r" eaLnBrk="0" hangingPunct="0">
              <a:spcBef>
                <a:spcPts val="500"/>
              </a:spcBef>
              <a:spcAft>
                <a:spcPts val="500"/>
              </a:spcAft>
            </a:pPr>
            <a:endParaRPr lang="en-US" sz="1400" b="1" dirty="0"/>
          </a:p>
        </p:txBody>
      </p:sp>
      <p:pic>
        <p:nvPicPr>
          <p:cNvPr id="29701" name="Picture 6"/>
          <p:cNvPicPr>
            <a:picLocks noChangeAspect="1" noChangeArrowheads="1"/>
          </p:cNvPicPr>
          <p:nvPr/>
        </p:nvPicPr>
        <p:blipFill>
          <a:blip r:embed="rId2" cstate="print"/>
          <a:srcRect/>
          <a:stretch>
            <a:fillRect/>
          </a:stretch>
        </p:blipFill>
        <p:spPr bwMode="auto">
          <a:xfrm>
            <a:off x="738188" y="1204913"/>
            <a:ext cx="1425575" cy="1398587"/>
          </a:xfrm>
          <a:prstGeom prst="rect">
            <a:avLst/>
          </a:prstGeom>
          <a:noFill/>
          <a:ln w="9525">
            <a:noFill/>
            <a:miter lim="800000"/>
            <a:headEnd/>
            <a:tailEnd/>
          </a:ln>
        </p:spPr>
      </p:pic>
      <p:sp>
        <p:nvSpPr>
          <p:cNvPr id="29702" name="Text Box 19"/>
          <p:cNvSpPr txBox="1">
            <a:spLocks noChangeArrowheads="1"/>
          </p:cNvSpPr>
          <p:nvPr/>
        </p:nvSpPr>
        <p:spPr bwMode="auto">
          <a:xfrm>
            <a:off x="269875" y="277813"/>
            <a:ext cx="8378825" cy="928687"/>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a:p>
            <a:pPr indent="1588" eaLnBrk="0" hangingPunct="0"/>
            <a:r>
              <a:rPr lang="en-US" sz="800" b="1" dirty="0"/>
              <a:t> </a:t>
            </a:r>
          </a:p>
          <a:p>
            <a:pPr indent="1588" eaLnBrk="0" hangingPunct="0"/>
            <a:r>
              <a:rPr lang="en-US" sz="1900" dirty="0">
                <a:solidFill>
                  <a:srgbClr val="695F50"/>
                </a:solidFill>
              </a:rPr>
              <a:t>Practice Leaders</a:t>
            </a:r>
          </a:p>
        </p:txBody>
      </p:sp>
      <p:sp>
        <p:nvSpPr>
          <p:cNvPr id="29703" name="Line 3"/>
          <p:cNvSpPr>
            <a:spLocks noChangeShapeType="1"/>
          </p:cNvSpPr>
          <p:nvPr/>
        </p:nvSpPr>
        <p:spPr bwMode="auto">
          <a:xfrm>
            <a:off x="2314575" y="1190625"/>
            <a:ext cx="0" cy="4845050"/>
          </a:xfrm>
          <a:prstGeom prst="line">
            <a:avLst/>
          </a:prstGeom>
          <a:noFill/>
          <a:ln w="9525">
            <a:solidFill>
              <a:schemeClr val="tx1"/>
            </a:solidFill>
            <a:round/>
            <a:headEnd/>
            <a:tailEnd/>
          </a:ln>
        </p:spPr>
        <p:txBody>
          <a:bodyPr wrap="none" anchor="ctr"/>
          <a:lstStyle/>
          <a:p>
            <a:endParaRPr lang="en-US" dirty="0"/>
          </a:p>
        </p:txBody>
      </p:sp>
      <p:sp>
        <p:nvSpPr>
          <p:cNvPr id="29704" name="Line 9"/>
          <p:cNvSpPr>
            <a:spLocks noChangeShapeType="1"/>
          </p:cNvSpPr>
          <p:nvPr/>
        </p:nvSpPr>
        <p:spPr bwMode="auto">
          <a:xfrm flipV="1">
            <a:off x="361950" y="790575"/>
            <a:ext cx="8391525" cy="9525"/>
          </a:xfrm>
          <a:prstGeom prst="line">
            <a:avLst/>
          </a:prstGeom>
          <a:noFill/>
          <a:ln w="9525">
            <a:solidFill>
              <a:schemeClr val="tx1"/>
            </a:solid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3"/>
          <p:cNvSpPr>
            <a:spLocks noGrp="1"/>
          </p:cNvSpPr>
          <p:nvPr>
            <p:ph type="sldNum" sz="quarter" idx="10"/>
          </p:nvPr>
        </p:nvSpPr>
        <p:spPr/>
        <p:txBody>
          <a:bodyPr/>
          <a:lstStyle/>
          <a:p>
            <a:pPr>
              <a:defRPr/>
            </a:pPr>
            <a:fld id="{2632765A-2F0C-47B8-989A-311688E9C5B8}" type="slidenum">
              <a:rPr lang="en-US" smtClean="0">
                <a:ea typeface="ＭＳ Ｐゴシック" pitchFamily="34" charset="-128"/>
              </a:rPr>
              <a:pPr>
                <a:defRPr/>
              </a:pPr>
              <a:t>25</a:t>
            </a:fld>
            <a:endParaRPr lang="en-US" sz="1000" dirty="0" smtClean="0">
              <a:ea typeface="ＭＳ Ｐゴシック" pitchFamily="34" charset="-128"/>
            </a:endParaRPr>
          </a:p>
        </p:txBody>
      </p:sp>
      <p:sp>
        <p:nvSpPr>
          <p:cNvPr id="30723" name="Rectangle 2"/>
          <p:cNvSpPr>
            <a:spLocks noGrp="1" noChangeArrowheads="1"/>
          </p:cNvSpPr>
          <p:nvPr>
            <p:ph type="body" idx="1"/>
          </p:nvPr>
        </p:nvSpPr>
        <p:spPr>
          <a:xfrm>
            <a:off x="2576513" y="1136650"/>
            <a:ext cx="5672137" cy="2238375"/>
          </a:xfrm>
        </p:spPr>
        <p:txBody>
          <a:bodyPr/>
          <a:lstStyle/>
          <a:p>
            <a:pPr marL="0" indent="0">
              <a:lnSpc>
                <a:spcPct val="90000"/>
              </a:lnSpc>
              <a:spcBef>
                <a:spcPct val="0"/>
              </a:spcBef>
            </a:pPr>
            <a:endParaRPr lang="en-US" sz="1100" b="0" dirty="0" smtClean="0"/>
          </a:p>
          <a:p>
            <a:pPr marL="0" indent="0" eaLnBrk="1" hangingPunct="1">
              <a:lnSpc>
                <a:spcPct val="90000"/>
              </a:lnSpc>
            </a:pPr>
            <a:r>
              <a:rPr lang="en-US" sz="1400" dirty="0" smtClean="0">
                <a:solidFill>
                  <a:srgbClr val="46647D"/>
                </a:solidFill>
              </a:rPr>
              <a:t>Paul Braithwaite, </a:t>
            </a:r>
            <a:r>
              <a:rPr lang="en-US" sz="1400" dirty="0" smtClean="0"/>
              <a:t>Senior Managing Director, Global Insurance Industry Practice</a:t>
            </a:r>
          </a:p>
          <a:p>
            <a:pPr marL="0" indent="0" eaLnBrk="1" hangingPunct="1">
              <a:spcBef>
                <a:spcPct val="10000"/>
              </a:spcBef>
            </a:pPr>
            <a:endParaRPr lang="en-US" sz="1400" dirty="0" smtClean="0">
              <a:solidFill>
                <a:srgbClr val="46647D"/>
              </a:solidFill>
            </a:endParaRPr>
          </a:p>
          <a:p>
            <a:pPr marL="0" indent="0" eaLnBrk="1" hangingPunct="1">
              <a:spcBef>
                <a:spcPct val="10000"/>
              </a:spcBef>
            </a:pPr>
            <a:r>
              <a:rPr lang="en-US" sz="1100" b="0" dirty="0" smtClean="0">
                <a:solidFill>
                  <a:srgbClr val="46647D"/>
                </a:solidFill>
              </a:rPr>
              <a:t>As a past President of the Casualty Actuarial Society with over 30 years of industry experience, Mr. Braithwaite offers deep knowledge and understanding of actuarial science, underwriting and insurance and reinsurance company management. He is an oft-requested speaker at industry events and conferences on topics including Solvency II, Capital Requirements and Capital Modeling, Reinsurance Risk-Transfer and Reinsurance Pricing. He has also published several articles on these topics.</a:t>
            </a:r>
          </a:p>
          <a:p>
            <a:pPr marL="0" indent="0" eaLnBrk="1" hangingPunct="1">
              <a:lnSpc>
                <a:spcPct val="90000"/>
              </a:lnSpc>
            </a:pPr>
            <a:endParaRPr lang="en-US" sz="1100" b="0" dirty="0" smtClean="0">
              <a:solidFill>
                <a:srgbClr val="46647D"/>
              </a:solidFill>
            </a:endParaRPr>
          </a:p>
          <a:p>
            <a:pPr marL="0" indent="0" eaLnBrk="1" hangingPunct="1">
              <a:lnSpc>
                <a:spcPct val="90000"/>
              </a:lnSpc>
            </a:pPr>
            <a:r>
              <a:rPr lang="en-US" sz="1100" b="0" dirty="0" smtClean="0">
                <a:solidFill>
                  <a:srgbClr val="46647D"/>
                </a:solidFill>
              </a:rPr>
              <a:t>Mr. Braithwaite’s consulting and industry experience includes:</a:t>
            </a:r>
          </a:p>
        </p:txBody>
      </p:sp>
      <p:sp>
        <p:nvSpPr>
          <p:cNvPr id="30724" name="Rectangle 5"/>
          <p:cNvSpPr>
            <a:spLocks noChangeArrowheads="1"/>
          </p:cNvSpPr>
          <p:nvPr/>
        </p:nvSpPr>
        <p:spPr bwMode="auto">
          <a:xfrm>
            <a:off x="2547938" y="3279775"/>
            <a:ext cx="5672137" cy="2971800"/>
          </a:xfrm>
          <a:prstGeom prst="rect">
            <a:avLst/>
          </a:prstGeom>
          <a:noFill/>
          <a:ln w="9525">
            <a:noFill/>
            <a:miter lim="800000"/>
            <a:headEnd/>
            <a:tailEnd/>
          </a:ln>
        </p:spPr>
        <p:txBody>
          <a:bodyPr lIns="0" tIns="0" rIns="0" bIns="0"/>
          <a:lstStyle/>
          <a:p>
            <a:pPr marL="171450" indent="-171450" eaLnBrk="0" hangingPunct="0">
              <a:lnSpc>
                <a:spcPct val="90000"/>
              </a:lnSpc>
            </a:pPr>
            <a:endParaRPr lang="en-US" dirty="0"/>
          </a:p>
          <a:p>
            <a:pPr marL="171450" indent="-171450">
              <a:lnSpc>
                <a:spcPct val="90000"/>
              </a:lnSpc>
              <a:spcBef>
                <a:spcPct val="20000"/>
              </a:spcBef>
              <a:spcAft>
                <a:spcPct val="20000"/>
              </a:spcAft>
              <a:buFontTx/>
              <a:buChar char="•"/>
            </a:pPr>
            <a:r>
              <a:rPr lang="en-US" sz="1100" dirty="0">
                <a:solidFill>
                  <a:srgbClr val="46647D"/>
                </a:solidFill>
              </a:rPr>
              <a:t>Extensive work with insurance companies, captives, self-insureds, brokers, and investment firms</a:t>
            </a:r>
          </a:p>
          <a:p>
            <a:pPr marL="171450" indent="-171450">
              <a:lnSpc>
                <a:spcPct val="90000"/>
              </a:lnSpc>
              <a:spcBef>
                <a:spcPct val="20000"/>
              </a:spcBef>
              <a:spcAft>
                <a:spcPct val="20000"/>
              </a:spcAft>
              <a:buFontTx/>
              <a:buChar char="•"/>
            </a:pPr>
            <a:r>
              <a:rPr lang="en-US" sz="1100" dirty="0">
                <a:solidFill>
                  <a:srgbClr val="46647D"/>
                </a:solidFill>
              </a:rPr>
              <a:t>Serving as an Appointed Actuary to insurance companies</a:t>
            </a:r>
          </a:p>
          <a:p>
            <a:pPr marL="171450" indent="-171450">
              <a:lnSpc>
                <a:spcPct val="90000"/>
              </a:lnSpc>
              <a:spcBef>
                <a:spcPct val="20000"/>
              </a:spcBef>
              <a:spcAft>
                <a:spcPct val="20000"/>
              </a:spcAft>
              <a:buFontTx/>
              <a:buChar char="•"/>
            </a:pPr>
            <a:r>
              <a:rPr lang="en-US" sz="1100" dirty="0">
                <a:solidFill>
                  <a:srgbClr val="46647D"/>
                </a:solidFill>
              </a:rPr>
              <a:t>Provision of expert testimony / dispute resolution support, loss reserve reviews, reinsurance commutations / reserve reviews, underwriting audits, due diligence, finite risk / structured product pricing analysis and regulatory services</a:t>
            </a:r>
          </a:p>
          <a:p>
            <a:pPr marL="171450" indent="-171450">
              <a:lnSpc>
                <a:spcPct val="90000"/>
              </a:lnSpc>
              <a:spcBef>
                <a:spcPct val="20000"/>
              </a:spcBef>
              <a:spcAft>
                <a:spcPct val="20000"/>
              </a:spcAft>
              <a:buFontTx/>
              <a:buChar char="•"/>
            </a:pPr>
            <a:r>
              <a:rPr lang="en-US" sz="1100" dirty="0">
                <a:solidFill>
                  <a:srgbClr val="46647D"/>
                </a:solidFill>
              </a:rPr>
              <a:t>Reinsurance pricing and underwriting consulting including the specialty areas of professional liability, workers compensation, umbrella liability, accident and health, agriculture, surety and various other lines of property-casualty business, including home and auto</a:t>
            </a:r>
          </a:p>
          <a:p>
            <a:pPr marL="171450" indent="-171450">
              <a:lnSpc>
                <a:spcPct val="90000"/>
              </a:lnSpc>
              <a:spcBef>
                <a:spcPct val="20000"/>
              </a:spcBef>
              <a:spcAft>
                <a:spcPct val="20000"/>
              </a:spcAft>
              <a:buFontTx/>
              <a:buChar char="•"/>
            </a:pPr>
            <a:r>
              <a:rPr lang="en-US" sz="1100" dirty="0">
                <a:solidFill>
                  <a:srgbClr val="46647D"/>
                </a:solidFill>
              </a:rPr>
              <a:t>Consulting on capital standards for life, health and property-casualty business</a:t>
            </a:r>
          </a:p>
          <a:p>
            <a:pPr marL="171450" indent="-171450">
              <a:lnSpc>
                <a:spcPct val="90000"/>
              </a:lnSpc>
              <a:spcBef>
                <a:spcPct val="20000"/>
              </a:spcBef>
              <a:spcAft>
                <a:spcPct val="20000"/>
              </a:spcAft>
              <a:buFontTx/>
              <a:buChar char="•"/>
            </a:pPr>
            <a:r>
              <a:rPr lang="en-US" sz="1100" dirty="0">
                <a:solidFill>
                  <a:srgbClr val="46647D"/>
                </a:solidFill>
              </a:rPr>
              <a:t>Acquisition advisory consulting for a major multi-line insurance group.</a:t>
            </a:r>
          </a:p>
          <a:p>
            <a:pPr marL="171450" indent="-171450">
              <a:lnSpc>
                <a:spcPct val="90000"/>
              </a:lnSpc>
              <a:spcBef>
                <a:spcPct val="20000"/>
              </a:spcBef>
              <a:spcAft>
                <a:spcPct val="20000"/>
              </a:spcAft>
              <a:buFontTx/>
              <a:buChar char="•"/>
            </a:pPr>
            <a:r>
              <a:rPr lang="en-US" sz="1100" dirty="0">
                <a:solidFill>
                  <a:srgbClr val="46647D"/>
                </a:solidFill>
              </a:rPr>
              <a:t>Chief Actuary as well as Senior Vice President &amp; Chief Underwriting Officer for several global specialty business lines</a:t>
            </a:r>
          </a:p>
          <a:p>
            <a:pPr marL="171450" indent="-171450">
              <a:lnSpc>
                <a:spcPct val="90000"/>
              </a:lnSpc>
              <a:spcBef>
                <a:spcPct val="20000"/>
              </a:spcBef>
            </a:pPr>
            <a:endParaRPr lang="en-US" sz="1100" dirty="0">
              <a:solidFill>
                <a:srgbClr val="46647D"/>
              </a:solidFill>
            </a:endParaRPr>
          </a:p>
        </p:txBody>
      </p:sp>
      <p:sp>
        <p:nvSpPr>
          <p:cNvPr id="30725" name="Text Box 19"/>
          <p:cNvSpPr txBox="1">
            <a:spLocks noChangeArrowheads="1"/>
          </p:cNvSpPr>
          <p:nvPr/>
        </p:nvSpPr>
        <p:spPr bwMode="auto">
          <a:xfrm>
            <a:off x="250825" y="239713"/>
            <a:ext cx="8378825" cy="989012"/>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a:p>
            <a:pPr indent="1588" eaLnBrk="0" hangingPunct="0"/>
            <a:endParaRPr lang="en-US" dirty="0"/>
          </a:p>
          <a:p>
            <a:pPr indent="1588" eaLnBrk="0" hangingPunct="0"/>
            <a:r>
              <a:rPr lang="en-US" sz="1900" dirty="0">
                <a:solidFill>
                  <a:srgbClr val="695F50"/>
                </a:solidFill>
              </a:rPr>
              <a:t>Practice Leaders</a:t>
            </a:r>
          </a:p>
        </p:txBody>
      </p:sp>
      <p:sp>
        <p:nvSpPr>
          <p:cNvPr id="30726" name="Line 3"/>
          <p:cNvSpPr>
            <a:spLocks noChangeShapeType="1"/>
          </p:cNvSpPr>
          <p:nvPr/>
        </p:nvSpPr>
        <p:spPr bwMode="auto">
          <a:xfrm>
            <a:off x="2371725" y="1323975"/>
            <a:ext cx="0" cy="4845050"/>
          </a:xfrm>
          <a:prstGeom prst="line">
            <a:avLst/>
          </a:prstGeom>
          <a:noFill/>
          <a:ln w="9525">
            <a:solidFill>
              <a:schemeClr val="tx1"/>
            </a:solidFill>
            <a:round/>
            <a:headEnd/>
            <a:tailEnd/>
          </a:ln>
        </p:spPr>
        <p:txBody>
          <a:bodyPr wrap="none" anchor="ctr"/>
          <a:lstStyle/>
          <a:p>
            <a:endParaRPr lang="en-US" dirty="0"/>
          </a:p>
        </p:txBody>
      </p:sp>
      <p:grpSp>
        <p:nvGrpSpPr>
          <p:cNvPr id="30727" name="Group 15"/>
          <p:cNvGrpSpPr>
            <a:grpSpLocks/>
          </p:cNvGrpSpPr>
          <p:nvPr/>
        </p:nvGrpSpPr>
        <p:grpSpPr bwMode="auto">
          <a:xfrm>
            <a:off x="238125" y="1343025"/>
            <a:ext cx="2011363" cy="3668713"/>
            <a:chOff x="150" y="750"/>
            <a:chExt cx="1267" cy="2311"/>
          </a:xfrm>
        </p:grpSpPr>
        <p:grpSp>
          <p:nvGrpSpPr>
            <p:cNvPr id="30729" name="Group 13"/>
            <p:cNvGrpSpPr>
              <a:grpSpLocks/>
            </p:cNvGrpSpPr>
            <p:nvPr/>
          </p:nvGrpSpPr>
          <p:grpSpPr bwMode="auto">
            <a:xfrm>
              <a:off x="150" y="750"/>
              <a:ext cx="1267" cy="2311"/>
              <a:chOff x="150" y="750"/>
              <a:chExt cx="1267" cy="2311"/>
            </a:xfrm>
          </p:grpSpPr>
          <p:pic>
            <p:nvPicPr>
              <p:cNvPr id="30731" name="Picture 10" descr="Paul Braithwaite3"/>
              <p:cNvPicPr>
                <a:picLocks noChangeAspect="1" noChangeArrowheads="1"/>
              </p:cNvPicPr>
              <p:nvPr/>
            </p:nvPicPr>
            <p:blipFill>
              <a:blip r:embed="rId2" cstate="print"/>
              <a:srcRect/>
              <a:stretch>
                <a:fillRect/>
              </a:stretch>
            </p:blipFill>
            <p:spPr bwMode="auto">
              <a:xfrm>
                <a:off x="497" y="750"/>
                <a:ext cx="835" cy="1253"/>
              </a:xfrm>
              <a:prstGeom prst="rect">
                <a:avLst/>
              </a:prstGeom>
              <a:noFill/>
              <a:ln w="9525">
                <a:noFill/>
                <a:miter lim="800000"/>
                <a:headEnd/>
                <a:tailEnd/>
              </a:ln>
            </p:spPr>
          </p:pic>
          <p:sp>
            <p:nvSpPr>
              <p:cNvPr id="30732" name="Text Box 4"/>
              <p:cNvSpPr txBox="1">
                <a:spLocks noChangeArrowheads="1"/>
              </p:cNvSpPr>
              <p:nvPr/>
            </p:nvSpPr>
            <p:spPr bwMode="auto">
              <a:xfrm>
                <a:off x="150" y="1661"/>
                <a:ext cx="1267" cy="1400"/>
              </a:xfrm>
              <a:prstGeom prst="rect">
                <a:avLst/>
              </a:prstGeom>
              <a:solidFill>
                <a:schemeClr val="bg1"/>
              </a:solidFill>
              <a:ln w="12700" algn="ctr">
                <a:noFill/>
                <a:miter lim="800000"/>
                <a:headEnd/>
                <a:tailEnd/>
              </a:ln>
            </p:spPr>
            <p:txBody>
              <a:bodyPr>
                <a:spAutoFit/>
              </a:bodyPr>
              <a:lstStyle/>
              <a:p>
                <a:pPr algn="r" eaLnBrk="0" hangingPunct="0">
                  <a:lnSpc>
                    <a:spcPct val="85000"/>
                  </a:lnSpc>
                </a:pPr>
                <a:endParaRPr lang="en-US" sz="900" dirty="0"/>
              </a:p>
              <a:p>
                <a:pPr algn="r" eaLnBrk="0" hangingPunct="0">
                  <a:lnSpc>
                    <a:spcPct val="85000"/>
                  </a:lnSpc>
                </a:pPr>
                <a:endParaRPr lang="en-US" sz="1400" dirty="0"/>
              </a:p>
              <a:p>
                <a:pPr algn="r" eaLnBrk="0" hangingPunct="0">
                  <a:lnSpc>
                    <a:spcPct val="85000"/>
                  </a:lnSpc>
                </a:pPr>
                <a:r>
                  <a:rPr lang="en-US" sz="1400" dirty="0"/>
                  <a:t>Paul Braithwaite</a:t>
                </a:r>
              </a:p>
              <a:p>
                <a:pPr algn="r" eaLnBrk="0" hangingPunct="0">
                  <a:lnSpc>
                    <a:spcPct val="85000"/>
                  </a:lnSpc>
                </a:pPr>
                <a:endParaRPr lang="en-US" b="1" dirty="0"/>
              </a:p>
              <a:p>
                <a:pPr algn="r" eaLnBrk="0" hangingPunct="0">
                  <a:lnSpc>
                    <a:spcPct val="85000"/>
                  </a:lnSpc>
                </a:pPr>
                <a:r>
                  <a:rPr lang="en-US" sz="1000" b="1" dirty="0">
                    <a:solidFill>
                      <a:srgbClr val="695F50"/>
                    </a:solidFill>
                  </a:rPr>
                  <a:t>Senior Managing Director</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3 Times Square</a:t>
                </a:r>
              </a:p>
              <a:p>
                <a:pPr algn="r" eaLnBrk="0" hangingPunct="0">
                  <a:lnSpc>
                    <a:spcPct val="85000"/>
                  </a:lnSpc>
                </a:pPr>
                <a:r>
                  <a:rPr lang="en-US" sz="1000" b="1" dirty="0">
                    <a:solidFill>
                      <a:srgbClr val="695F50"/>
                    </a:solidFill>
                  </a:rPr>
                  <a:t>New York, NY 10036</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(212) 499 3659</a:t>
                </a:r>
              </a:p>
              <a:p>
                <a:pPr algn="r" eaLnBrk="0" hangingPunct="0">
                  <a:lnSpc>
                    <a:spcPct val="85000"/>
                  </a:lnSpc>
                </a:pPr>
                <a:endParaRPr lang="en-US" sz="1000" b="1" dirty="0">
                  <a:solidFill>
                    <a:srgbClr val="695F50"/>
                  </a:solidFill>
                </a:endParaRPr>
              </a:p>
              <a:p>
                <a:pPr algn="r" eaLnBrk="0" hangingPunct="0">
                  <a:lnSpc>
                    <a:spcPct val="85000"/>
                  </a:lnSpc>
                </a:pPr>
                <a:r>
                  <a:rPr lang="en-US" sz="800" b="1" dirty="0">
                    <a:solidFill>
                      <a:srgbClr val="695F50"/>
                    </a:solidFill>
                  </a:rPr>
                  <a:t>Paul.braithwaite@fticonsulting.com</a:t>
                </a:r>
              </a:p>
              <a:p>
                <a:pPr algn="r" eaLnBrk="0" hangingPunct="0">
                  <a:lnSpc>
                    <a:spcPct val="85000"/>
                  </a:lnSpc>
                </a:pPr>
                <a:endParaRPr lang="en-US" sz="800" b="1" dirty="0">
                  <a:solidFill>
                    <a:srgbClr val="695F50"/>
                  </a:solidFill>
                </a:endParaRPr>
              </a:p>
              <a:p>
                <a:pPr algn="r" eaLnBrk="0" hangingPunct="0">
                  <a:lnSpc>
                    <a:spcPct val="85000"/>
                  </a:lnSpc>
                </a:pPr>
                <a:endParaRPr lang="en-US" sz="800" b="1" dirty="0">
                  <a:solidFill>
                    <a:srgbClr val="695F50"/>
                  </a:solidFill>
                </a:endParaRPr>
              </a:p>
              <a:p>
                <a:pPr algn="r" eaLnBrk="0" hangingPunct="0">
                  <a:spcBef>
                    <a:spcPts val="500"/>
                  </a:spcBef>
                  <a:spcAft>
                    <a:spcPts val="500"/>
                  </a:spcAft>
                </a:pPr>
                <a:endParaRPr lang="en-US" sz="1400" b="1" dirty="0">
                  <a:solidFill>
                    <a:srgbClr val="695F50"/>
                  </a:solidFill>
                </a:endParaRPr>
              </a:p>
            </p:txBody>
          </p:sp>
        </p:grpSp>
        <p:sp>
          <p:nvSpPr>
            <p:cNvPr id="30730" name="Rectangle 14"/>
            <p:cNvSpPr>
              <a:spLocks noChangeArrowheads="1"/>
            </p:cNvSpPr>
            <p:nvPr/>
          </p:nvSpPr>
          <p:spPr bwMode="auto">
            <a:xfrm>
              <a:off x="498" y="756"/>
              <a:ext cx="828" cy="900"/>
            </a:xfrm>
            <a:prstGeom prst="rect">
              <a:avLst/>
            </a:prstGeom>
            <a:noFill/>
            <a:ln w="38100">
              <a:solidFill>
                <a:schemeClr val="accent2"/>
              </a:solidFill>
              <a:miter lim="800000"/>
              <a:headEnd/>
              <a:tailEnd/>
            </a:ln>
          </p:spPr>
          <p:txBody>
            <a:bodyPr wrap="none" anchor="ctr"/>
            <a:lstStyle/>
            <a:p>
              <a:endParaRPr lang="en-US" dirty="0"/>
            </a:p>
          </p:txBody>
        </p:sp>
      </p:grpSp>
      <p:sp>
        <p:nvSpPr>
          <p:cNvPr id="30728" name="Line 16"/>
          <p:cNvSpPr>
            <a:spLocks noChangeShapeType="1"/>
          </p:cNvSpPr>
          <p:nvPr/>
        </p:nvSpPr>
        <p:spPr bwMode="auto">
          <a:xfrm flipV="1">
            <a:off x="361950" y="781050"/>
            <a:ext cx="8391525" cy="9525"/>
          </a:xfrm>
          <a:prstGeom prst="line">
            <a:avLst/>
          </a:prstGeom>
          <a:noFill/>
          <a:ln w="9525">
            <a:solidFill>
              <a:schemeClr val="tx1"/>
            </a:solid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txBox="1">
            <a:spLocks noGrp="1"/>
          </p:cNvSpPr>
          <p:nvPr/>
        </p:nvSpPr>
        <p:spPr bwMode="auto">
          <a:xfrm>
            <a:off x="6888163" y="6577013"/>
            <a:ext cx="695325" cy="223837"/>
          </a:xfrm>
          <a:prstGeom prst="rect">
            <a:avLst/>
          </a:prstGeom>
          <a:noFill/>
          <a:ln w="9525">
            <a:noFill/>
            <a:miter lim="800000"/>
            <a:headEnd/>
            <a:tailEnd/>
          </a:ln>
        </p:spPr>
        <p:txBody>
          <a:bodyPr lIns="0" tIns="0" rIns="0" bIns="0"/>
          <a:lstStyle/>
          <a:p>
            <a:pPr algn="ctr" eaLnBrk="0" hangingPunct="0"/>
            <a:fld id="{52358A5A-7702-448B-9787-94A452B601F0}" type="slidenum">
              <a:rPr lang="en-US" sz="900" b="1"/>
              <a:pPr algn="ctr" eaLnBrk="0" hangingPunct="0"/>
              <a:t>26</a:t>
            </a:fld>
            <a:endParaRPr lang="en-US" sz="1000" b="1" dirty="0"/>
          </a:p>
        </p:txBody>
      </p:sp>
      <p:sp>
        <p:nvSpPr>
          <p:cNvPr id="31747" name="Rectangle 2"/>
          <p:cNvSpPr>
            <a:spLocks noGrp="1" noChangeArrowheads="1"/>
          </p:cNvSpPr>
          <p:nvPr>
            <p:ph type="body" idx="4294967295"/>
          </p:nvPr>
        </p:nvSpPr>
        <p:spPr>
          <a:xfrm>
            <a:off x="2347913" y="1279525"/>
            <a:ext cx="5595937" cy="3940175"/>
          </a:xfrm>
        </p:spPr>
        <p:txBody>
          <a:bodyPr>
            <a:spAutoFit/>
          </a:bodyPr>
          <a:lstStyle/>
          <a:p>
            <a:pPr marL="0" indent="0">
              <a:lnSpc>
                <a:spcPct val="80000"/>
              </a:lnSpc>
              <a:spcBef>
                <a:spcPct val="0"/>
              </a:spcBef>
            </a:pPr>
            <a:r>
              <a:rPr lang="en-US" sz="1100" b="0" dirty="0" smtClean="0">
                <a:solidFill>
                  <a:srgbClr val="46647D"/>
                </a:solidFill>
              </a:rPr>
              <a:t>Allan Kaufman is a member of FTI’s Global Insurance Services practice.</a:t>
            </a:r>
          </a:p>
          <a:p>
            <a:pPr marL="0" indent="0">
              <a:lnSpc>
                <a:spcPct val="80000"/>
              </a:lnSpc>
              <a:spcBef>
                <a:spcPct val="0"/>
              </a:spcBef>
            </a:pPr>
            <a:endParaRPr lang="en-US" sz="1100" b="0" dirty="0" smtClean="0">
              <a:solidFill>
                <a:srgbClr val="46647D"/>
              </a:solidFill>
            </a:endParaRPr>
          </a:p>
          <a:p>
            <a:pPr marL="0" indent="0" eaLnBrk="1" hangingPunct="1">
              <a:spcBef>
                <a:spcPct val="0"/>
              </a:spcBef>
              <a:spcAft>
                <a:spcPct val="45000"/>
              </a:spcAft>
            </a:pPr>
            <a:r>
              <a:rPr lang="en-US" sz="1100" b="0" dirty="0" smtClean="0">
                <a:solidFill>
                  <a:srgbClr val="46647D"/>
                </a:solidFill>
              </a:rPr>
              <a:t>Allan Kaufman is a Fellow of the Casualty Actuarial Society with 30 years experience as a consulting actuary, 25 in the US and six in the UK. Mr. Kaufman has worked in the US, Europe and Asia on all types of casualty insurance actuarial consulting assignments including ratemaking and rating plans, merger and acquisition analyses, loss reserving, dynamic financial analysis, new product development, financial planning, risk assessment, and regulatory issues. </a:t>
            </a:r>
          </a:p>
          <a:p>
            <a:pPr marL="0" indent="0" eaLnBrk="1" hangingPunct="1">
              <a:spcBef>
                <a:spcPct val="0"/>
              </a:spcBef>
              <a:spcAft>
                <a:spcPct val="45000"/>
              </a:spcAft>
            </a:pPr>
            <a:r>
              <a:rPr lang="en-US" sz="1100" b="0" dirty="0" smtClean="0">
                <a:solidFill>
                  <a:srgbClr val="46647D"/>
                </a:solidFill>
              </a:rPr>
              <a:t>He has prepared written testimony and testified in depositions and in court and before regulators and legislative committees on a variety of insurance issues.</a:t>
            </a:r>
          </a:p>
          <a:p>
            <a:pPr marL="0" indent="0" eaLnBrk="1" hangingPunct="1">
              <a:spcBef>
                <a:spcPct val="0"/>
              </a:spcBef>
              <a:spcAft>
                <a:spcPct val="45000"/>
              </a:spcAft>
            </a:pPr>
            <a:r>
              <a:rPr lang="en-US" sz="1100" b="0" dirty="0" smtClean="0">
                <a:solidFill>
                  <a:srgbClr val="46647D"/>
                </a:solidFill>
              </a:rPr>
              <a:t>Allan’s clients have included multi-line primary and reinsurance companies, Lloyd’s syndicates and other London market reinsurers, and specialty companies in areas including workers compensation, medical malpractice, professional liability, health, title and warranty insurance.</a:t>
            </a:r>
          </a:p>
          <a:p>
            <a:pPr marL="0" indent="0" eaLnBrk="1" hangingPunct="1">
              <a:spcBef>
                <a:spcPct val="0"/>
              </a:spcBef>
              <a:spcAft>
                <a:spcPct val="45000"/>
              </a:spcAft>
            </a:pPr>
            <a:r>
              <a:rPr lang="en-US" sz="1100" b="0" dirty="0" smtClean="0">
                <a:solidFill>
                  <a:srgbClr val="46647D"/>
                </a:solidFill>
              </a:rPr>
              <a:t>Mr. Kaufman hold the professional designations of Fellow of the Casualty Actuarial Society, Member of the American Academy of Actuaries, Honorary Fellow of the Institute of Actuaries, Chartered Property and Casualty Underwriter, and Associate in Risk Management. He holds B.S. in Mathematics and Physics from Brooklyn College and an M.S. in Physics from University of Wisconsin.</a:t>
            </a:r>
          </a:p>
          <a:p>
            <a:pPr marL="0" indent="0" eaLnBrk="1" hangingPunct="1">
              <a:spcBef>
                <a:spcPct val="0"/>
              </a:spcBef>
              <a:spcAft>
                <a:spcPct val="45000"/>
              </a:spcAft>
            </a:pPr>
            <a:r>
              <a:rPr lang="en-US" sz="1100" b="0" dirty="0" smtClean="0">
                <a:solidFill>
                  <a:srgbClr val="46647D"/>
                </a:solidFill>
              </a:rPr>
              <a:t>Mr. Kaufman has participated on several advisory committees for the NAIC, the Casualty Actuarial Society, the American Academy of Actuaries, the International Actuarial Association, and the Institute of Actuaries (UK).</a:t>
            </a:r>
          </a:p>
        </p:txBody>
      </p:sp>
      <p:sp>
        <p:nvSpPr>
          <p:cNvPr id="31748" name="Text Box 19"/>
          <p:cNvSpPr txBox="1">
            <a:spLocks noChangeArrowheads="1"/>
          </p:cNvSpPr>
          <p:nvPr/>
        </p:nvSpPr>
        <p:spPr bwMode="auto">
          <a:xfrm>
            <a:off x="250825" y="230188"/>
            <a:ext cx="8378825" cy="989012"/>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a:p>
            <a:pPr indent="1588" eaLnBrk="0" hangingPunct="0"/>
            <a:endParaRPr lang="en-US" dirty="0"/>
          </a:p>
          <a:p>
            <a:pPr indent="1588" eaLnBrk="0" hangingPunct="0"/>
            <a:r>
              <a:rPr lang="en-US" sz="1900" dirty="0"/>
              <a:t>  </a:t>
            </a:r>
            <a:r>
              <a:rPr lang="en-US" sz="1900" dirty="0">
                <a:solidFill>
                  <a:srgbClr val="695F50"/>
                </a:solidFill>
              </a:rPr>
              <a:t>Team Leaders</a:t>
            </a:r>
          </a:p>
        </p:txBody>
      </p:sp>
      <p:pic>
        <p:nvPicPr>
          <p:cNvPr id="31749" name="Picture 8" descr="ALLAN KAUFMAN"/>
          <p:cNvPicPr>
            <a:picLocks noChangeAspect="1" noChangeArrowheads="1"/>
          </p:cNvPicPr>
          <p:nvPr/>
        </p:nvPicPr>
        <p:blipFill>
          <a:blip r:embed="rId2" cstate="print"/>
          <a:srcRect/>
          <a:stretch>
            <a:fillRect/>
          </a:stretch>
        </p:blipFill>
        <p:spPr bwMode="auto">
          <a:xfrm>
            <a:off x="638175" y="1311275"/>
            <a:ext cx="1379538" cy="1601788"/>
          </a:xfrm>
          <a:prstGeom prst="rect">
            <a:avLst/>
          </a:prstGeom>
          <a:noFill/>
          <a:ln w="38100">
            <a:solidFill>
              <a:schemeClr val="accent2"/>
            </a:solidFill>
            <a:miter lim="800000"/>
            <a:headEnd/>
            <a:tailEnd/>
          </a:ln>
        </p:spPr>
      </p:pic>
      <p:sp>
        <p:nvSpPr>
          <p:cNvPr id="31750" name="Text Box 4"/>
          <p:cNvSpPr txBox="1">
            <a:spLocks noChangeArrowheads="1"/>
          </p:cNvSpPr>
          <p:nvPr/>
        </p:nvSpPr>
        <p:spPr bwMode="auto">
          <a:xfrm>
            <a:off x="352425" y="3141663"/>
            <a:ext cx="1744663" cy="1371600"/>
          </a:xfrm>
          <a:prstGeom prst="rect">
            <a:avLst/>
          </a:prstGeom>
          <a:solidFill>
            <a:schemeClr val="bg1"/>
          </a:solidFill>
          <a:ln w="12700" algn="ctr">
            <a:noFill/>
            <a:miter lim="800000"/>
            <a:headEnd/>
            <a:tailEnd/>
          </a:ln>
        </p:spPr>
        <p:txBody>
          <a:bodyPr>
            <a:spAutoFit/>
          </a:bodyPr>
          <a:lstStyle/>
          <a:p>
            <a:pPr algn="r"/>
            <a:r>
              <a:rPr lang="en-US" sz="1400" dirty="0"/>
              <a:t>Allan Kaufman</a:t>
            </a:r>
          </a:p>
          <a:p>
            <a:pPr algn="r"/>
            <a:endParaRPr lang="en-US" sz="1000" b="1" dirty="0"/>
          </a:p>
          <a:p>
            <a:pPr algn="r"/>
            <a:r>
              <a:rPr lang="en-US" sz="1000" b="1" dirty="0">
                <a:solidFill>
                  <a:srgbClr val="695F50"/>
                </a:solidFill>
              </a:rPr>
              <a:t>3 Times Square</a:t>
            </a:r>
          </a:p>
          <a:p>
            <a:pPr algn="r"/>
            <a:endParaRPr lang="en-US" sz="1000" b="1" dirty="0">
              <a:solidFill>
                <a:srgbClr val="695F50"/>
              </a:solidFill>
            </a:endParaRPr>
          </a:p>
          <a:p>
            <a:pPr algn="r"/>
            <a:r>
              <a:rPr lang="en-US" sz="1000" b="1" dirty="0">
                <a:solidFill>
                  <a:srgbClr val="695F50"/>
                </a:solidFill>
              </a:rPr>
              <a:t>New York, NY 10036</a:t>
            </a:r>
          </a:p>
          <a:p>
            <a:pPr algn="r"/>
            <a:endParaRPr lang="en-US" sz="1000" b="1" dirty="0">
              <a:solidFill>
                <a:srgbClr val="695F50"/>
              </a:solidFill>
            </a:endParaRPr>
          </a:p>
          <a:p>
            <a:pPr algn="r"/>
            <a:r>
              <a:rPr lang="en-US" sz="1000" b="1" dirty="0">
                <a:solidFill>
                  <a:srgbClr val="695F50"/>
                </a:solidFill>
              </a:rPr>
              <a:t>Tel: (212) 841-9347</a:t>
            </a:r>
          </a:p>
          <a:p>
            <a:pPr algn="r"/>
            <a:r>
              <a:rPr lang="en-US" sz="1000" b="1" dirty="0">
                <a:solidFill>
                  <a:srgbClr val="695F50"/>
                </a:solidFill>
              </a:rPr>
              <a:t>Fax: (212) 841-9350</a:t>
            </a:r>
            <a:endParaRPr lang="en-US" sz="1400" b="1" dirty="0">
              <a:solidFill>
                <a:srgbClr val="695F50"/>
              </a:solidFill>
            </a:endParaRPr>
          </a:p>
        </p:txBody>
      </p:sp>
      <p:sp>
        <p:nvSpPr>
          <p:cNvPr id="31751" name="Line 3"/>
          <p:cNvSpPr>
            <a:spLocks noChangeShapeType="1"/>
          </p:cNvSpPr>
          <p:nvPr/>
        </p:nvSpPr>
        <p:spPr bwMode="auto">
          <a:xfrm>
            <a:off x="2219325" y="1295400"/>
            <a:ext cx="0" cy="4845050"/>
          </a:xfrm>
          <a:prstGeom prst="line">
            <a:avLst/>
          </a:prstGeom>
          <a:noFill/>
          <a:ln w="9525">
            <a:solidFill>
              <a:schemeClr val="tx1"/>
            </a:solidFill>
            <a:round/>
            <a:headEnd/>
            <a:tailEnd/>
          </a:ln>
        </p:spPr>
        <p:txBody>
          <a:bodyPr wrap="none" anchor="ctr"/>
          <a:lstStyle/>
          <a:p>
            <a:endParaRPr lang="en-US" dirty="0"/>
          </a:p>
        </p:txBody>
      </p:sp>
      <p:sp>
        <p:nvSpPr>
          <p:cNvPr id="31752" name="Line 11"/>
          <p:cNvSpPr>
            <a:spLocks noChangeShapeType="1"/>
          </p:cNvSpPr>
          <p:nvPr/>
        </p:nvSpPr>
        <p:spPr bwMode="auto">
          <a:xfrm flipV="1">
            <a:off x="361950" y="733425"/>
            <a:ext cx="6197600" cy="9525"/>
          </a:xfrm>
          <a:prstGeom prst="line">
            <a:avLst/>
          </a:prstGeom>
          <a:noFill/>
          <a:ln w="9525">
            <a:solidFill>
              <a:schemeClr val="tx1"/>
            </a:solid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3"/>
          <p:cNvSpPr>
            <a:spLocks noGrp="1"/>
          </p:cNvSpPr>
          <p:nvPr>
            <p:ph type="sldNum" sz="quarter" idx="10"/>
          </p:nvPr>
        </p:nvSpPr>
        <p:spPr/>
        <p:txBody>
          <a:bodyPr/>
          <a:lstStyle/>
          <a:p>
            <a:pPr>
              <a:defRPr/>
            </a:pPr>
            <a:fld id="{3F6F07C4-062B-4F2A-A052-56D8917F2C2D}" type="slidenum">
              <a:rPr lang="en-US" smtClean="0">
                <a:ea typeface="ＭＳ Ｐゴシック" pitchFamily="34" charset="-128"/>
              </a:rPr>
              <a:pPr>
                <a:defRPr/>
              </a:pPr>
              <a:t>27</a:t>
            </a:fld>
            <a:endParaRPr lang="en-US" sz="1000" dirty="0" smtClean="0">
              <a:ea typeface="ＭＳ Ｐゴシック" pitchFamily="34" charset="-128"/>
            </a:endParaRPr>
          </a:p>
        </p:txBody>
      </p:sp>
      <p:sp>
        <p:nvSpPr>
          <p:cNvPr id="32771" name="Rectangle 2"/>
          <p:cNvSpPr>
            <a:spLocks noGrp="1" noChangeArrowheads="1"/>
          </p:cNvSpPr>
          <p:nvPr>
            <p:ph type="body" idx="1"/>
          </p:nvPr>
        </p:nvSpPr>
        <p:spPr>
          <a:xfrm>
            <a:off x="2319338" y="1298575"/>
            <a:ext cx="5672137" cy="4581525"/>
          </a:xfrm>
        </p:spPr>
        <p:txBody>
          <a:bodyPr/>
          <a:lstStyle/>
          <a:p>
            <a:pPr marL="0" indent="0">
              <a:spcBef>
                <a:spcPct val="0"/>
              </a:spcBef>
            </a:pPr>
            <a:r>
              <a:rPr lang="en-US" sz="1100" b="0" dirty="0" smtClean="0"/>
              <a:t>Michael Flaharty is a member of FTI’s global insurance services practice.</a:t>
            </a:r>
          </a:p>
          <a:p>
            <a:pPr marL="0" indent="0">
              <a:spcBef>
                <a:spcPct val="0"/>
              </a:spcBef>
            </a:pPr>
            <a:endParaRPr lang="en-US" sz="1100" b="0" dirty="0" smtClean="0"/>
          </a:p>
          <a:p>
            <a:pPr marL="0" indent="0">
              <a:spcBef>
                <a:spcPct val="0"/>
              </a:spcBef>
            </a:pPr>
            <a:r>
              <a:rPr lang="en-US" sz="1100" b="0" dirty="0" smtClean="0"/>
              <a:t>Mr. Flaharty has more than 30 years of experience in insurance, reinsurance, and self-insurance focused on property and casualty.  Mr. Flaharty’s diverse expertise includes management consulting, claims, operations, technology, strategic planning, merger and acquisitions, financial due diligence, runoff, and enterprise risk management (ERM). </a:t>
            </a:r>
          </a:p>
          <a:p>
            <a:pPr marL="0" indent="0">
              <a:spcBef>
                <a:spcPct val="0"/>
              </a:spcBef>
            </a:pPr>
            <a:r>
              <a:rPr lang="en-US" sz="1100" b="0" dirty="0" smtClean="0"/>
              <a:t> </a:t>
            </a:r>
          </a:p>
          <a:p>
            <a:pPr marL="0" indent="0">
              <a:spcBef>
                <a:spcPct val="0"/>
              </a:spcBef>
            </a:pPr>
            <a:r>
              <a:rPr lang="en-US" sz="1100" b="0" dirty="0" smtClean="0"/>
              <a:t>Mr. Flaharty’s operations and technology experience includes the design and implementation of business process strategies and technology for claims handling, transaction environments, regulatory environments, document management systems, legal collaboration systems, and insurance pooling mechanisms. </a:t>
            </a:r>
          </a:p>
          <a:p>
            <a:pPr marL="0" indent="0">
              <a:spcBef>
                <a:spcPct val="0"/>
              </a:spcBef>
            </a:pPr>
            <a:r>
              <a:rPr lang="en-US" sz="1100" b="0" dirty="0" smtClean="0"/>
              <a:t> </a:t>
            </a:r>
          </a:p>
          <a:p>
            <a:pPr marL="0" indent="0">
              <a:spcBef>
                <a:spcPct val="0"/>
              </a:spcBef>
            </a:pPr>
            <a:r>
              <a:rPr lang="en-US" sz="1100" b="0" dirty="0" smtClean="0"/>
              <a:t>The financial transaction experience of Mr. Flaharty includes due diligence (both M&amp;A and divestiture) liability analysis, insurance program integration, carve-outs for major buy-sell activities, capital raising efforts, and post-acquisition integration, claim design, portfolio valuation and business redesign.  Mr. Flaharty was also involved from a Risk Management perspective in the early formation of ACE and XL.</a:t>
            </a:r>
          </a:p>
          <a:p>
            <a:pPr marL="0" indent="0">
              <a:spcBef>
                <a:spcPct val="0"/>
              </a:spcBef>
            </a:pPr>
            <a:endParaRPr lang="en-US" sz="1100" b="0" dirty="0" smtClean="0"/>
          </a:p>
          <a:p>
            <a:pPr marL="0" indent="0">
              <a:spcBef>
                <a:spcPct val="0"/>
              </a:spcBef>
            </a:pPr>
            <a:r>
              <a:rPr lang="en-US" sz="1100" b="0" dirty="0" smtClean="0"/>
              <a:t>In runoffs, Mr. Flaharty led liquidation and runoff services for multiple voluntary and regulatory mandated runoffs; arranged support and placement of runoff operations in support of the acquisition of a multi state workers’ compensation insurer; and served as Conservator for a state controlled carrier in runoff.</a:t>
            </a:r>
          </a:p>
          <a:p>
            <a:pPr marL="0" indent="0">
              <a:spcBef>
                <a:spcPct val="0"/>
              </a:spcBef>
            </a:pPr>
            <a:endParaRPr lang="en-US" sz="1100" b="0" dirty="0" smtClean="0"/>
          </a:p>
          <a:p>
            <a:pPr marL="0" indent="0">
              <a:spcBef>
                <a:spcPct val="0"/>
              </a:spcBef>
            </a:pPr>
            <a:r>
              <a:rPr lang="en-US" sz="1100" b="0" dirty="0" smtClean="0"/>
              <a:t>Mr. Flaharty’s litigation support and expert testimony experience includes analysis and expert testimony on multiple major London and reinsurance litigation matters involving asbestos product liability and extended warranty; and subject matter expertise in defending against certification of class in a state wide action against a major automobile insurer.</a:t>
            </a:r>
          </a:p>
          <a:p>
            <a:pPr marL="0" indent="0">
              <a:lnSpc>
                <a:spcPct val="85000"/>
              </a:lnSpc>
              <a:spcBef>
                <a:spcPct val="0"/>
              </a:spcBef>
            </a:pPr>
            <a:endParaRPr lang="en-US" sz="1100" b="0" dirty="0" smtClean="0"/>
          </a:p>
        </p:txBody>
      </p:sp>
      <p:grpSp>
        <p:nvGrpSpPr>
          <p:cNvPr id="32772" name="Group 12"/>
          <p:cNvGrpSpPr>
            <a:grpSpLocks/>
          </p:cNvGrpSpPr>
          <p:nvPr/>
        </p:nvGrpSpPr>
        <p:grpSpPr bwMode="auto">
          <a:xfrm>
            <a:off x="180975" y="1238250"/>
            <a:ext cx="1944688" cy="3130550"/>
            <a:chOff x="180" y="726"/>
            <a:chExt cx="1225" cy="1972"/>
          </a:xfrm>
        </p:grpSpPr>
        <p:sp>
          <p:nvSpPr>
            <p:cNvPr id="32776" name="Text Box 4"/>
            <p:cNvSpPr txBox="1">
              <a:spLocks noChangeArrowheads="1"/>
            </p:cNvSpPr>
            <p:nvPr/>
          </p:nvSpPr>
          <p:spPr bwMode="auto">
            <a:xfrm>
              <a:off x="180" y="1805"/>
              <a:ext cx="1225" cy="893"/>
            </a:xfrm>
            <a:prstGeom prst="rect">
              <a:avLst/>
            </a:prstGeom>
            <a:noFill/>
            <a:ln w="12700" algn="ctr">
              <a:noFill/>
              <a:miter lim="800000"/>
              <a:headEnd/>
              <a:tailEnd/>
            </a:ln>
          </p:spPr>
          <p:txBody>
            <a:bodyPr>
              <a:spAutoFit/>
            </a:bodyPr>
            <a:lstStyle/>
            <a:p>
              <a:pPr algn="r" eaLnBrk="0" hangingPunct="0">
                <a:lnSpc>
                  <a:spcPct val="85000"/>
                </a:lnSpc>
              </a:pPr>
              <a:r>
                <a:rPr lang="en-US" sz="1400" dirty="0"/>
                <a:t>Michael Flaharty</a:t>
              </a:r>
            </a:p>
            <a:p>
              <a:pPr algn="r" eaLnBrk="0" hangingPunct="0">
                <a:lnSpc>
                  <a:spcPct val="85000"/>
                </a:lnSpc>
              </a:pPr>
              <a:endParaRPr lang="en-US" sz="1000" b="1" dirty="0"/>
            </a:p>
            <a:p>
              <a:pPr algn="r" eaLnBrk="0" hangingPunct="0">
                <a:lnSpc>
                  <a:spcPct val="85000"/>
                </a:lnSpc>
              </a:pPr>
              <a:r>
                <a:rPr lang="en-US" sz="1000" b="1" dirty="0">
                  <a:solidFill>
                    <a:srgbClr val="695F50"/>
                  </a:solidFill>
                </a:rPr>
                <a:t>Managing Director</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3 Times Square</a:t>
              </a:r>
            </a:p>
            <a:p>
              <a:pPr algn="r" eaLnBrk="0" hangingPunct="0">
                <a:lnSpc>
                  <a:spcPct val="85000"/>
                </a:lnSpc>
              </a:pPr>
              <a:r>
                <a:rPr lang="en-US" sz="1000" b="1" dirty="0">
                  <a:solidFill>
                    <a:srgbClr val="695F50"/>
                  </a:solidFill>
                </a:rPr>
                <a:t>New York, NY 10036</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212.</a:t>
              </a:r>
              <a:r>
                <a:rPr lang="fr-FR" sz="1000" b="1" dirty="0">
                  <a:solidFill>
                    <a:srgbClr val="695F50"/>
                  </a:solidFill>
                </a:rPr>
                <a:t> 651-7128</a:t>
              </a:r>
              <a:endParaRPr lang="en-US" sz="1000" b="1" dirty="0">
                <a:solidFill>
                  <a:srgbClr val="695F50"/>
                </a:solidFill>
              </a:endParaRPr>
            </a:p>
            <a:p>
              <a:pPr algn="r" eaLnBrk="0" hangingPunct="0">
                <a:lnSpc>
                  <a:spcPct val="85000"/>
                </a:lnSpc>
              </a:pPr>
              <a:endParaRPr lang="en-US" sz="1000" b="1" dirty="0">
                <a:solidFill>
                  <a:srgbClr val="695F50"/>
                </a:solidFill>
              </a:endParaRPr>
            </a:p>
            <a:p>
              <a:pPr algn="r" eaLnBrk="0" hangingPunct="0">
                <a:lnSpc>
                  <a:spcPct val="85000"/>
                </a:lnSpc>
              </a:pPr>
              <a:r>
                <a:rPr lang="en-US" sz="800" b="1" dirty="0">
                  <a:solidFill>
                    <a:srgbClr val="695F50"/>
                  </a:solidFill>
                </a:rPr>
                <a:t>mike.flaharty@fticonsulting.com</a:t>
              </a:r>
              <a:r>
                <a:rPr lang="en-US" sz="800" b="1" dirty="0"/>
                <a:t> </a:t>
              </a:r>
              <a:endParaRPr lang="en-US" sz="1400" b="1" dirty="0"/>
            </a:p>
          </p:txBody>
        </p:sp>
        <p:grpSp>
          <p:nvGrpSpPr>
            <p:cNvPr id="32777" name="Group 11"/>
            <p:cNvGrpSpPr>
              <a:grpSpLocks/>
            </p:cNvGrpSpPr>
            <p:nvPr/>
          </p:nvGrpSpPr>
          <p:grpSpPr bwMode="auto">
            <a:xfrm>
              <a:off x="192" y="726"/>
              <a:ext cx="1146" cy="972"/>
              <a:chOff x="252" y="714"/>
              <a:chExt cx="1146" cy="972"/>
            </a:xfrm>
          </p:grpSpPr>
          <p:grpSp>
            <p:nvGrpSpPr>
              <p:cNvPr id="32778" name="Group 9"/>
              <p:cNvGrpSpPr>
                <a:grpSpLocks/>
              </p:cNvGrpSpPr>
              <p:nvPr/>
            </p:nvGrpSpPr>
            <p:grpSpPr bwMode="auto">
              <a:xfrm>
                <a:off x="252" y="714"/>
                <a:ext cx="1142" cy="972"/>
                <a:chOff x="252" y="714"/>
                <a:chExt cx="1142" cy="972"/>
              </a:xfrm>
            </p:grpSpPr>
            <p:pic>
              <p:nvPicPr>
                <p:cNvPr id="32780" name="Picture 7" descr="Michael Flaharty"/>
                <p:cNvPicPr>
                  <a:picLocks noChangeAspect="1" noChangeArrowheads="1"/>
                </p:cNvPicPr>
                <p:nvPr/>
              </p:nvPicPr>
              <p:blipFill>
                <a:blip r:embed="rId2" cstate="print"/>
                <a:srcRect/>
                <a:stretch>
                  <a:fillRect/>
                </a:stretch>
              </p:blipFill>
              <p:spPr bwMode="auto">
                <a:xfrm>
                  <a:off x="306" y="772"/>
                  <a:ext cx="1088" cy="816"/>
                </a:xfrm>
                <a:prstGeom prst="rect">
                  <a:avLst/>
                </a:prstGeom>
                <a:noFill/>
                <a:ln w="9525">
                  <a:noFill/>
                  <a:miter lim="800000"/>
                  <a:headEnd/>
                  <a:tailEnd/>
                </a:ln>
              </p:spPr>
            </p:pic>
            <p:sp>
              <p:nvSpPr>
                <p:cNvPr id="32781" name="Rectangle 8"/>
                <p:cNvSpPr>
                  <a:spLocks noChangeArrowheads="1"/>
                </p:cNvSpPr>
                <p:nvPr/>
              </p:nvSpPr>
              <p:spPr bwMode="auto">
                <a:xfrm>
                  <a:off x="252" y="714"/>
                  <a:ext cx="246" cy="972"/>
                </a:xfrm>
                <a:prstGeom prst="rect">
                  <a:avLst/>
                </a:prstGeom>
                <a:solidFill>
                  <a:schemeClr val="bg1"/>
                </a:solidFill>
                <a:ln w="9525">
                  <a:noFill/>
                  <a:miter lim="800000"/>
                  <a:headEnd/>
                  <a:tailEnd/>
                </a:ln>
              </p:spPr>
              <p:txBody>
                <a:bodyPr wrap="none" anchor="ctr"/>
                <a:lstStyle/>
                <a:p>
                  <a:endParaRPr lang="en-US" dirty="0"/>
                </a:p>
              </p:txBody>
            </p:sp>
          </p:grpSp>
          <p:sp>
            <p:nvSpPr>
              <p:cNvPr id="32779" name="Rectangle 10"/>
              <p:cNvSpPr>
                <a:spLocks noChangeArrowheads="1"/>
              </p:cNvSpPr>
              <p:nvPr/>
            </p:nvSpPr>
            <p:spPr bwMode="auto">
              <a:xfrm>
                <a:off x="486" y="774"/>
                <a:ext cx="912" cy="816"/>
              </a:xfrm>
              <a:prstGeom prst="rect">
                <a:avLst/>
              </a:prstGeom>
              <a:noFill/>
              <a:ln w="38100">
                <a:solidFill>
                  <a:srgbClr val="46647D"/>
                </a:solidFill>
                <a:miter lim="800000"/>
                <a:headEnd/>
                <a:tailEnd/>
              </a:ln>
            </p:spPr>
            <p:txBody>
              <a:bodyPr wrap="none" anchor="ctr"/>
              <a:lstStyle/>
              <a:p>
                <a:pPr algn="ctr"/>
                <a:endParaRPr lang="en-US" dirty="0">
                  <a:solidFill>
                    <a:srgbClr val="46647D"/>
                  </a:solidFill>
                </a:endParaRPr>
              </a:p>
            </p:txBody>
          </p:sp>
        </p:grpSp>
      </p:grpSp>
      <p:sp>
        <p:nvSpPr>
          <p:cNvPr id="32773" name="Line 3"/>
          <p:cNvSpPr>
            <a:spLocks noChangeShapeType="1"/>
          </p:cNvSpPr>
          <p:nvPr/>
        </p:nvSpPr>
        <p:spPr bwMode="auto">
          <a:xfrm>
            <a:off x="2171700" y="1266825"/>
            <a:ext cx="0" cy="4752975"/>
          </a:xfrm>
          <a:prstGeom prst="line">
            <a:avLst/>
          </a:prstGeom>
          <a:noFill/>
          <a:ln w="9525">
            <a:solidFill>
              <a:schemeClr val="tx1"/>
            </a:solidFill>
            <a:round/>
            <a:headEnd/>
            <a:tailEnd/>
          </a:ln>
        </p:spPr>
        <p:txBody>
          <a:bodyPr wrap="none" anchor="ctr"/>
          <a:lstStyle/>
          <a:p>
            <a:endParaRPr lang="en-US" dirty="0"/>
          </a:p>
        </p:txBody>
      </p:sp>
      <p:sp>
        <p:nvSpPr>
          <p:cNvPr id="32774" name="Text Box 19"/>
          <p:cNvSpPr txBox="1">
            <a:spLocks noChangeArrowheads="1"/>
          </p:cNvSpPr>
          <p:nvPr/>
        </p:nvSpPr>
        <p:spPr bwMode="auto">
          <a:xfrm>
            <a:off x="250825" y="230188"/>
            <a:ext cx="8378825" cy="989012"/>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a:p>
            <a:pPr indent="1588" eaLnBrk="0" hangingPunct="0"/>
            <a:endParaRPr lang="en-US" dirty="0"/>
          </a:p>
          <a:p>
            <a:pPr indent="1588" eaLnBrk="0" hangingPunct="0"/>
            <a:r>
              <a:rPr lang="en-US" sz="1900" dirty="0"/>
              <a:t>  </a:t>
            </a:r>
            <a:r>
              <a:rPr lang="en-US" sz="1900" dirty="0">
                <a:solidFill>
                  <a:srgbClr val="695F50"/>
                </a:solidFill>
              </a:rPr>
              <a:t>Team Leaders</a:t>
            </a:r>
          </a:p>
        </p:txBody>
      </p:sp>
      <p:sp>
        <p:nvSpPr>
          <p:cNvPr id="32775" name="Line 15"/>
          <p:cNvSpPr>
            <a:spLocks noChangeShapeType="1"/>
          </p:cNvSpPr>
          <p:nvPr/>
        </p:nvSpPr>
        <p:spPr bwMode="auto">
          <a:xfrm flipV="1">
            <a:off x="361950" y="733425"/>
            <a:ext cx="6197600" cy="9525"/>
          </a:xfrm>
          <a:prstGeom prst="line">
            <a:avLst/>
          </a:prstGeom>
          <a:noFill/>
          <a:ln w="9525">
            <a:solidFill>
              <a:schemeClr val="tx1"/>
            </a:solid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3"/>
          <p:cNvSpPr>
            <a:spLocks noGrp="1"/>
          </p:cNvSpPr>
          <p:nvPr>
            <p:ph type="sldNum" sz="quarter" idx="10"/>
          </p:nvPr>
        </p:nvSpPr>
        <p:spPr/>
        <p:txBody>
          <a:bodyPr/>
          <a:lstStyle/>
          <a:p>
            <a:pPr>
              <a:defRPr/>
            </a:pPr>
            <a:fld id="{D4DF6BD8-4FAE-4D61-BF9E-9362C301778D}" type="slidenum">
              <a:rPr lang="en-US" smtClean="0">
                <a:ea typeface="ＭＳ Ｐゴシック" pitchFamily="34" charset="-128"/>
              </a:rPr>
              <a:pPr>
                <a:defRPr/>
              </a:pPr>
              <a:t>28</a:t>
            </a:fld>
            <a:endParaRPr lang="en-US" sz="1000" dirty="0" smtClean="0">
              <a:ea typeface="ＭＳ Ｐゴシック" pitchFamily="34" charset="-128"/>
            </a:endParaRPr>
          </a:p>
        </p:txBody>
      </p:sp>
      <p:sp>
        <p:nvSpPr>
          <p:cNvPr id="33795" name="Rectangle 2"/>
          <p:cNvSpPr>
            <a:spLocks noGrp="1" noChangeArrowheads="1"/>
          </p:cNvSpPr>
          <p:nvPr>
            <p:ph type="body" idx="1"/>
          </p:nvPr>
        </p:nvSpPr>
        <p:spPr>
          <a:xfrm>
            <a:off x="2233613" y="986409"/>
            <a:ext cx="5672137" cy="1209675"/>
          </a:xfrm>
        </p:spPr>
        <p:txBody>
          <a:bodyPr/>
          <a:lstStyle/>
          <a:p>
            <a:pPr marL="0" indent="0">
              <a:lnSpc>
                <a:spcPct val="85000"/>
              </a:lnSpc>
              <a:spcBef>
                <a:spcPct val="0"/>
              </a:spcBef>
            </a:pPr>
            <a:endParaRPr lang="en-US" sz="1200" b="0" dirty="0" smtClean="0"/>
          </a:p>
          <a:p>
            <a:pPr marL="0" indent="0">
              <a:spcBef>
                <a:spcPct val="0"/>
              </a:spcBef>
            </a:pPr>
            <a:r>
              <a:rPr lang="en-US" sz="1100" b="0" dirty="0" smtClean="0"/>
              <a:t>Mario Torsiello is a consultant working with FTI’s Global Insurance Services practice.</a:t>
            </a:r>
          </a:p>
          <a:p>
            <a:pPr marL="0" indent="0">
              <a:spcBef>
                <a:spcPct val="0"/>
              </a:spcBef>
            </a:pPr>
            <a:endParaRPr lang="en-US" sz="1100" b="0" dirty="0" smtClean="0"/>
          </a:p>
          <a:p>
            <a:pPr marL="0" indent="0">
              <a:spcBef>
                <a:spcPct val="0"/>
              </a:spcBef>
            </a:pPr>
            <a:r>
              <a:rPr lang="en-US" sz="1100" b="0" dirty="0" smtClean="0"/>
              <a:t>Mr. Torsiello is a CPA and an insurance investment banking expert, advising companies and regulators on mergers &amp; acquisitions, financings, capital strategies, valuation, restructuring, private placements and other transactions. He has developed an in-depth knowledge of all forms of financings in the debt and equity markets. Positions include:</a:t>
            </a:r>
          </a:p>
          <a:p>
            <a:pPr marL="0" indent="0" eaLnBrk="1" hangingPunct="1">
              <a:lnSpc>
                <a:spcPct val="85000"/>
              </a:lnSpc>
            </a:pPr>
            <a:endParaRPr lang="en-US" sz="1100" b="0" dirty="0" smtClean="0"/>
          </a:p>
          <a:p>
            <a:pPr marL="0" indent="0" eaLnBrk="1" hangingPunct="1">
              <a:lnSpc>
                <a:spcPct val="85000"/>
              </a:lnSpc>
            </a:pPr>
            <a:endParaRPr lang="en-US" sz="1200" b="0" dirty="0" smtClean="0"/>
          </a:p>
          <a:p>
            <a:pPr marL="0" indent="0" eaLnBrk="1" hangingPunct="1">
              <a:lnSpc>
                <a:spcPct val="85000"/>
              </a:lnSpc>
            </a:pPr>
            <a:endParaRPr lang="en-US" sz="1200" b="0" dirty="0" smtClean="0"/>
          </a:p>
        </p:txBody>
      </p:sp>
      <p:sp>
        <p:nvSpPr>
          <p:cNvPr id="33796" name="Text Box 4"/>
          <p:cNvSpPr txBox="1">
            <a:spLocks noChangeArrowheads="1"/>
          </p:cNvSpPr>
          <p:nvPr/>
        </p:nvSpPr>
        <p:spPr bwMode="auto">
          <a:xfrm>
            <a:off x="0" y="1370013"/>
            <a:ext cx="2027238" cy="2082800"/>
          </a:xfrm>
          <a:prstGeom prst="rect">
            <a:avLst/>
          </a:prstGeom>
          <a:noFill/>
          <a:ln w="12700" algn="ctr">
            <a:noFill/>
            <a:miter lim="800000"/>
            <a:headEnd/>
            <a:tailEnd/>
          </a:ln>
        </p:spPr>
        <p:txBody>
          <a:bodyPr>
            <a:spAutoFit/>
          </a:bodyPr>
          <a:lstStyle/>
          <a:p>
            <a:pPr algn="r" eaLnBrk="0" hangingPunct="0">
              <a:lnSpc>
                <a:spcPct val="85000"/>
              </a:lnSpc>
            </a:pPr>
            <a:r>
              <a:rPr lang="en-US" sz="1400" dirty="0"/>
              <a:t>Mario Torsiello</a:t>
            </a:r>
          </a:p>
          <a:p>
            <a:pPr algn="r" eaLnBrk="0" hangingPunct="0">
              <a:lnSpc>
                <a:spcPct val="85000"/>
              </a:lnSpc>
            </a:pPr>
            <a:endParaRPr lang="en-US" b="1" dirty="0"/>
          </a:p>
          <a:p>
            <a:pPr algn="r" eaLnBrk="0" hangingPunct="0">
              <a:lnSpc>
                <a:spcPct val="85000"/>
              </a:lnSpc>
            </a:pPr>
            <a:r>
              <a:rPr lang="en-US" sz="1000" b="1" dirty="0">
                <a:solidFill>
                  <a:srgbClr val="695F50"/>
                </a:solidFill>
              </a:rPr>
              <a:t>Insurance Industry</a:t>
            </a:r>
          </a:p>
          <a:p>
            <a:pPr algn="r" eaLnBrk="0" hangingPunct="0">
              <a:lnSpc>
                <a:spcPct val="85000"/>
              </a:lnSpc>
            </a:pPr>
            <a:r>
              <a:rPr lang="en-US" sz="1000" b="1" dirty="0">
                <a:solidFill>
                  <a:srgbClr val="695F50"/>
                </a:solidFill>
              </a:rPr>
              <a:t> Investment Banker</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3 Times Square</a:t>
            </a:r>
          </a:p>
          <a:p>
            <a:pPr algn="r" eaLnBrk="0" hangingPunct="0">
              <a:lnSpc>
                <a:spcPct val="85000"/>
              </a:lnSpc>
            </a:pPr>
            <a:r>
              <a:rPr lang="en-US" sz="1000" b="1" dirty="0">
                <a:solidFill>
                  <a:srgbClr val="695F50"/>
                </a:solidFill>
              </a:rPr>
              <a:t>New York, NY 10036</a:t>
            </a:r>
          </a:p>
          <a:p>
            <a:pPr algn="r" eaLnBrk="0" hangingPunct="0">
              <a:lnSpc>
                <a:spcPct val="85000"/>
              </a:lnSpc>
            </a:pPr>
            <a:endParaRPr lang="en-US" sz="1000" b="1" dirty="0">
              <a:solidFill>
                <a:srgbClr val="695F50"/>
              </a:solidFill>
            </a:endParaRPr>
          </a:p>
          <a:p>
            <a:pPr algn="r" eaLnBrk="0" hangingPunct="0">
              <a:lnSpc>
                <a:spcPct val="85000"/>
              </a:lnSpc>
            </a:pPr>
            <a:r>
              <a:rPr lang="en-US" sz="1000" b="1" dirty="0">
                <a:solidFill>
                  <a:srgbClr val="695F50"/>
                </a:solidFill>
              </a:rPr>
              <a:t>(646) 485 0534</a:t>
            </a:r>
          </a:p>
          <a:p>
            <a:pPr algn="r" eaLnBrk="0" hangingPunct="0">
              <a:lnSpc>
                <a:spcPct val="85000"/>
              </a:lnSpc>
            </a:pPr>
            <a:endParaRPr lang="en-US" sz="1000" b="1" dirty="0">
              <a:solidFill>
                <a:srgbClr val="695F50"/>
              </a:solidFill>
            </a:endParaRPr>
          </a:p>
          <a:p>
            <a:pPr algn="r" eaLnBrk="0" hangingPunct="0">
              <a:lnSpc>
                <a:spcPct val="85000"/>
              </a:lnSpc>
            </a:pPr>
            <a:r>
              <a:rPr lang="en-US" sz="800" b="1" dirty="0">
                <a:solidFill>
                  <a:srgbClr val="695F50"/>
                </a:solidFill>
              </a:rPr>
              <a:t>mario.torsiello@fticonsulting.com</a:t>
            </a:r>
          </a:p>
          <a:p>
            <a:pPr algn="r" eaLnBrk="0" hangingPunct="0">
              <a:lnSpc>
                <a:spcPct val="85000"/>
              </a:lnSpc>
            </a:pPr>
            <a:endParaRPr lang="en-US" sz="800" b="1" dirty="0">
              <a:solidFill>
                <a:srgbClr val="695F50"/>
              </a:solidFill>
            </a:endParaRPr>
          </a:p>
          <a:p>
            <a:pPr algn="r" eaLnBrk="0" hangingPunct="0">
              <a:lnSpc>
                <a:spcPct val="85000"/>
              </a:lnSpc>
            </a:pPr>
            <a:endParaRPr lang="en-US" sz="1000" b="1" dirty="0"/>
          </a:p>
          <a:p>
            <a:pPr algn="r" eaLnBrk="0" hangingPunct="0">
              <a:spcBef>
                <a:spcPts val="500"/>
              </a:spcBef>
              <a:spcAft>
                <a:spcPts val="500"/>
              </a:spcAft>
            </a:pPr>
            <a:endParaRPr lang="en-US" sz="1400" b="1" dirty="0"/>
          </a:p>
        </p:txBody>
      </p:sp>
      <p:sp>
        <p:nvSpPr>
          <p:cNvPr id="33797" name="Rectangle 5"/>
          <p:cNvSpPr>
            <a:spLocks noChangeArrowheads="1"/>
          </p:cNvSpPr>
          <p:nvPr/>
        </p:nvSpPr>
        <p:spPr bwMode="auto">
          <a:xfrm>
            <a:off x="2390775" y="2174748"/>
            <a:ext cx="5495925" cy="4832092"/>
          </a:xfrm>
          <a:prstGeom prst="rect">
            <a:avLst/>
          </a:prstGeom>
          <a:noFill/>
          <a:ln w="9525" algn="ctr">
            <a:noFill/>
            <a:miter lim="800000"/>
            <a:headEnd/>
            <a:tailEnd/>
          </a:ln>
        </p:spPr>
        <p:txBody>
          <a:bodyPr>
            <a:spAutoFit/>
          </a:bodyPr>
          <a:lstStyle/>
          <a:p>
            <a:pPr marL="225425" indent="-225425" eaLnBrk="0" hangingPunct="0">
              <a:buFontTx/>
              <a:buChar char="•"/>
            </a:pPr>
            <a:r>
              <a:rPr lang="en-US" sz="1100" dirty="0"/>
              <a:t>Torsiello Securities (and affiliates), as Founder, Sole Owner, President &amp; CEO</a:t>
            </a:r>
          </a:p>
          <a:p>
            <a:pPr marL="225425" indent="-225425" eaLnBrk="0" hangingPunct="0">
              <a:buFontTx/>
              <a:buChar char="•"/>
            </a:pPr>
            <a:r>
              <a:rPr lang="en-US" sz="1100" dirty="0" smtClean="0"/>
              <a:t>Founder Director and Member of Executive Committee of Alterra, a 3.0 billion insurer/reinsurer based in Bermuda.</a:t>
            </a:r>
          </a:p>
          <a:p>
            <a:pPr marL="225425" indent="-225425" eaLnBrk="0" hangingPunct="0">
              <a:buFontTx/>
              <a:buChar char="•"/>
            </a:pPr>
            <a:r>
              <a:rPr lang="en-US" sz="1100" dirty="0" smtClean="0"/>
              <a:t>Dresdner </a:t>
            </a:r>
            <a:r>
              <a:rPr lang="en-US" sz="1100" dirty="0"/>
              <a:t>Kleinwort Wasserstein, as a Managing Director &amp; Head of the North American Insurance Practice</a:t>
            </a:r>
          </a:p>
          <a:p>
            <a:pPr marL="225425" indent="-225425" eaLnBrk="0" hangingPunct="0">
              <a:buFontTx/>
              <a:buChar char="•"/>
            </a:pPr>
            <a:r>
              <a:rPr lang="en-US" sz="1100" dirty="0"/>
              <a:t>Citigroup (and its predecessors Salomon Brothers and Salomon Smith Barney) from 1986 to 1999, as Co-Head of the Insurance Practice from 1997 to 1999. </a:t>
            </a:r>
          </a:p>
          <a:p>
            <a:pPr marL="225425" indent="-225425" eaLnBrk="0" hangingPunct="0">
              <a:buFontTx/>
              <a:buChar char="•"/>
            </a:pPr>
            <a:endParaRPr lang="en-US" sz="1100" dirty="0"/>
          </a:p>
          <a:p>
            <a:pPr marL="225425" indent="-225425" eaLnBrk="0" hangingPunct="0"/>
            <a:r>
              <a:rPr lang="en-US" sz="1100" dirty="0"/>
              <a:t>Insurance investment banking experience:</a:t>
            </a:r>
          </a:p>
          <a:p>
            <a:pPr marL="225425" indent="-225425" eaLnBrk="0" hangingPunct="0">
              <a:buFontTx/>
              <a:buChar char="•"/>
            </a:pPr>
            <a:endParaRPr lang="en-US" sz="1100" dirty="0"/>
          </a:p>
          <a:p>
            <a:pPr marL="225425" indent="-225425" eaLnBrk="0" hangingPunct="0">
              <a:buFontTx/>
              <a:buChar char="•"/>
            </a:pPr>
            <a:r>
              <a:rPr lang="en-US" sz="1100" dirty="0"/>
              <a:t>Co-manager of Allstate’s IPO</a:t>
            </a:r>
          </a:p>
          <a:p>
            <a:pPr marL="225425" indent="-225425" eaLnBrk="0" hangingPunct="0">
              <a:buFontTx/>
              <a:buChar char="•"/>
            </a:pPr>
            <a:r>
              <a:rPr lang="en-US" sz="1100" dirty="0"/>
              <a:t>Sole manager of Farm Family’s demutualization and IPO</a:t>
            </a:r>
          </a:p>
          <a:p>
            <a:pPr marL="225425" indent="-225425" eaLnBrk="0" hangingPunct="0">
              <a:buFontTx/>
              <a:buChar char="•"/>
            </a:pPr>
            <a:r>
              <a:rPr lang="en-US" sz="1100" dirty="0"/>
              <a:t>Co-manager of </a:t>
            </a:r>
            <a:r>
              <a:rPr lang="en-US" sz="1100" dirty="0" smtClean="0"/>
              <a:t>Allmerica Financial’s </a:t>
            </a:r>
            <a:r>
              <a:rPr lang="en-US" sz="1100" dirty="0"/>
              <a:t>IPO</a:t>
            </a:r>
          </a:p>
          <a:p>
            <a:pPr marL="225425" indent="-225425" eaLnBrk="0" hangingPunct="0">
              <a:buFontTx/>
              <a:buChar char="•"/>
            </a:pPr>
            <a:r>
              <a:rPr lang="en-US" sz="1100" dirty="0"/>
              <a:t>Co-advisor to Poe Financial Group</a:t>
            </a:r>
          </a:p>
          <a:p>
            <a:pPr marL="225425" indent="-225425" eaLnBrk="0" hangingPunct="0">
              <a:buFontTx/>
              <a:buChar char="•"/>
            </a:pPr>
            <a:r>
              <a:rPr lang="en-US" sz="1100" dirty="0"/>
              <a:t>Director of and various advisory projects for CIBC Insurance Group</a:t>
            </a:r>
          </a:p>
          <a:p>
            <a:pPr marL="225425" indent="-225425" eaLnBrk="0" hangingPunct="0">
              <a:buFontTx/>
              <a:buChar char="•"/>
            </a:pPr>
            <a:r>
              <a:rPr lang="en-US" sz="1100" dirty="0"/>
              <a:t>President &amp; Director of INDC Group, a start-up internet provider of principally personal lines insurance </a:t>
            </a:r>
            <a:r>
              <a:rPr lang="en-US" sz="1100" dirty="0" smtClean="0"/>
              <a:t>products</a:t>
            </a:r>
          </a:p>
          <a:p>
            <a:pPr marL="225425" indent="-225425" eaLnBrk="0" hangingPunct="0">
              <a:buFontTx/>
              <a:buChar char="•"/>
            </a:pPr>
            <a:r>
              <a:rPr lang="en-US" sz="1100" dirty="0" smtClean="0"/>
              <a:t>Strategic advisor to BCS Insurance Group, a captive insurer to the Blue Cross Plans</a:t>
            </a:r>
          </a:p>
          <a:p>
            <a:pPr marL="225425" indent="-225425" eaLnBrk="0" hangingPunct="0">
              <a:buFontTx/>
              <a:buChar char="•"/>
            </a:pPr>
            <a:r>
              <a:rPr lang="en-US" sz="1100" dirty="0" smtClean="0"/>
              <a:t>Sole manager and board advisor in IPO/conversion of SCPIE, a reciprocal medical malpractice insurer</a:t>
            </a:r>
          </a:p>
          <a:p>
            <a:pPr marL="225425" indent="-225425" eaLnBrk="0" hangingPunct="0">
              <a:buFontTx/>
              <a:buChar char="•"/>
            </a:pPr>
            <a:r>
              <a:rPr lang="en-US" sz="1100" dirty="0" smtClean="0"/>
              <a:t>Various roles in demutualization-IPOs of Equitable Life, John Hancock, AmerUs   Group, MONY Group and ISMIE</a:t>
            </a:r>
          </a:p>
          <a:p>
            <a:pPr marL="225425" indent="-225425" eaLnBrk="0" hangingPunct="0">
              <a:buFontTx/>
              <a:buChar char="•"/>
            </a:pPr>
            <a:r>
              <a:rPr lang="en-US" sz="1100" dirty="0" smtClean="0"/>
              <a:t>Initial placement agent and IPO co-manager for Max Capital in Bermuda </a:t>
            </a:r>
          </a:p>
          <a:p>
            <a:pPr marL="225425" indent="-225425" eaLnBrk="0" hangingPunct="0">
              <a:buFontTx/>
              <a:buChar char="•"/>
            </a:pPr>
            <a:r>
              <a:rPr lang="en-US" sz="1100" dirty="0" smtClean="0"/>
              <a:t>Various equity offerings and other transactions for Bermuda companies including PartnerRe, RenaissanceRe, Scottish Re and CIFG </a:t>
            </a:r>
          </a:p>
          <a:p>
            <a:r>
              <a:rPr lang="en-US" sz="1100" dirty="0" smtClean="0"/>
              <a:t> </a:t>
            </a:r>
          </a:p>
          <a:p>
            <a:pPr marL="225425" indent="-225425" eaLnBrk="0" hangingPunct="0">
              <a:buFontTx/>
              <a:buChar char="•"/>
            </a:pPr>
            <a:endParaRPr lang="en-US" sz="1100" dirty="0"/>
          </a:p>
        </p:txBody>
      </p:sp>
      <p:sp>
        <p:nvSpPr>
          <p:cNvPr id="33798" name="Line 3"/>
          <p:cNvSpPr>
            <a:spLocks noChangeShapeType="1"/>
          </p:cNvSpPr>
          <p:nvPr/>
        </p:nvSpPr>
        <p:spPr bwMode="auto">
          <a:xfrm>
            <a:off x="2105025" y="1409700"/>
            <a:ext cx="0" cy="4662488"/>
          </a:xfrm>
          <a:prstGeom prst="line">
            <a:avLst/>
          </a:prstGeom>
          <a:noFill/>
          <a:ln w="9525">
            <a:solidFill>
              <a:schemeClr val="tx1"/>
            </a:solidFill>
            <a:round/>
            <a:headEnd/>
            <a:tailEnd/>
          </a:ln>
        </p:spPr>
        <p:txBody>
          <a:bodyPr wrap="none" anchor="ctr"/>
          <a:lstStyle/>
          <a:p>
            <a:endParaRPr lang="en-US" dirty="0"/>
          </a:p>
        </p:txBody>
      </p:sp>
      <p:sp>
        <p:nvSpPr>
          <p:cNvPr id="33799" name="Text Box 19"/>
          <p:cNvSpPr txBox="1">
            <a:spLocks noChangeArrowheads="1"/>
          </p:cNvSpPr>
          <p:nvPr/>
        </p:nvSpPr>
        <p:spPr bwMode="auto">
          <a:xfrm>
            <a:off x="250825" y="230188"/>
            <a:ext cx="8378825" cy="989012"/>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a:p>
            <a:pPr indent="1588" eaLnBrk="0" hangingPunct="0"/>
            <a:endParaRPr lang="en-US" dirty="0"/>
          </a:p>
          <a:p>
            <a:pPr indent="1588" eaLnBrk="0" hangingPunct="0"/>
            <a:r>
              <a:rPr lang="en-US" sz="1900" dirty="0"/>
              <a:t> </a:t>
            </a:r>
            <a:r>
              <a:rPr lang="en-US" sz="1900" dirty="0">
                <a:solidFill>
                  <a:srgbClr val="695F50"/>
                </a:solidFill>
              </a:rPr>
              <a:t>Team Leaders</a:t>
            </a:r>
          </a:p>
        </p:txBody>
      </p:sp>
      <p:sp>
        <p:nvSpPr>
          <p:cNvPr id="33800" name="Line 12"/>
          <p:cNvSpPr>
            <a:spLocks noChangeShapeType="1"/>
          </p:cNvSpPr>
          <p:nvPr/>
        </p:nvSpPr>
        <p:spPr bwMode="auto">
          <a:xfrm flipV="1">
            <a:off x="361950" y="733425"/>
            <a:ext cx="6197600" cy="9525"/>
          </a:xfrm>
          <a:prstGeom prst="line">
            <a:avLst/>
          </a:prstGeom>
          <a:noFill/>
          <a:ln w="9525">
            <a:solidFill>
              <a:schemeClr val="tx1"/>
            </a:solid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3"/>
          <p:cNvSpPr>
            <a:spLocks noGrp="1"/>
          </p:cNvSpPr>
          <p:nvPr>
            <p:ph type="sldNum" sz="quarter" idx="10"/>
          </p:nvPr>
        </p:nvSpPr>
        <p:spPr/>
        <p:txBody>
          <a:bodyPr/>
          <a:lstStyle/>
          <a:p>
            <a:pPr>
              <a:defRPr/>
            </a:pPr>
            <a:fld id="{CCD73378-9AE1-48D3-807A-764B5C5A8B71}" type="slidenum">
              <a:rPr lang="en-US" smtClean="0">
                <a:ea typeface="ＭＳ Ｐゴシック" pitchFamily="34" charset="-128"/>
              </a:rPr>
              <a:pPr>
                <a:defRPr/>
              </a:pPr>
              <a:t>2</a:t>
            </a:fld>
            <a:endParaRPr lang="en-US" sz="1000" dirty="0" smtClean="0">
              <a:ea typeface="ＭＳ Ｐゴシック" pitchFamily="34" charset="-128"/>
            </a:endParaRPr>
          </a:p>
        </p:txBody>
      </p:sp>
      <p:pic>
        <p:nvPicPr>
          <p:cNvPr id="9219" name="Picture 2" descr="slide6"/>
          <p:cNvPicPr>
            <a:picLocks noChangeAspect="1" noChangeArrowheads="1"/>
          </p:cNvPicPr>
          <p:nvPr/>
        </p:nvPicPr>
        <p:blipFill>
          <a:blip r:embed="rId3" cstate="print"/>
          <a:srcRect/>
          <a:stretch>
            <a:fillRect/>
          </a:stretch>
        </p:blipFill>
        <p:spPr bwMode="auto">
          <a:xfrm>
            <a:off x="627063" y="457200"/>
            <a:ext cx="7678737" cy="5621338"/>
          </a:xfrm>
          <a:prstGeom prst="rect">
            <a:avLst/>
          </a:prstGeom>
          <a:noFill/>
          <a:ln w="9525">
            <a:noFill/>
            <a:miter lim="800000"/>
            <a:headEnd/>
            <a:tailEnd/>
          </a:ln>
        </p:spPr>
      </p:pic>
      <p:sp>
        <p:nvSpPr>
          <p:cNvPr id="9220" name="Rectangle 3"/>
          <p:cNvSpPr>
            <a:spLocks noChangeArrowheads="1"/>
          </p:cNvSpPr>
          <p:nvPr/>
        </p:nvSpPr>
        <p:spPr bwMode="auto">
          <a:xfrm>
            <a:off x="381000" y="285750"/>
            <a:ext cx="8534400" cy="458788"/>
          </a:xfrm>
          <a:prstGeom prst="rect">
            <a:avLst/>
          </a:prstGeom>
          <a:noFill/>
          <a:ln w="9525">
            <a:noFill/>
            <a:miter lim="800000"/>
            <a:headEnd/>
            <a:tailEnd/>
          </a:ln>
        </p:spPr>
        <p:txBody>
          <a:bodyPr lIns="0" tIns="0" rIns="0" bIns="0" anchor="ctr"/>
          <a:lstStyle/>
          <a:p>
            <a:r>
              <a:rPr lang="en-US" sz="1400" b="1" dirty="0"/>
              <a:t>FTI CONSULTING, INC</a:t>
            </a:r>
          </a:p>
          <a:p>
            <a:r>
              <a:rPr lang="en-US" sz="1400" b="1" dirty="0"/>
              <a:t>GLOBAL INSURANCE INDUSTRY SERVICES</a:t>
            </a:r>
          </a:p>
        </p:txBody>
      </p:sp>
      <p:sp>
        <p:nvSpPr>
          <p:cNvPr id="9221" name="Rectangle 6"/>
          <p:cNvSpPr>
            <a:spLocks noChangeArrowheads="1"/>
          </p:cNvSpPr>
          <p:nvPr/>
        </p:nvSpPr>
        <p:spPr bwMode="auto">
          <a:xfrm>
            <a:off x="257175" y="895350"/>
            <a:ext cx="7858125" cy="247650"/>
          </a:xfrm>
          <a:prstGeom prst="rect">
            <a:avLst/>
          </a:prstGeom>
          <a:noFill/>
          <a:ln w="9525">
            <a:noFill/>
            <a:miter lim="800000"/>
            <a:headEnd/>
            <a:tailEnd/>
          </a:ln>
        </p:spPr>
        <p:txBody>
          <a:bodyPr wrap="none" anchor="ctr"/>
          <a:lstStyle/>
          <a:p>
            <a:pPr>
              <a:lnSpc>
                <a:spcPct val="95000"/>
              </a:lnSpc>
            </a:pPr>
            <a:r>
              <a:rPr lang="en-US" sz="1400" b="1" i="1" dirty="0"/>
              <a:t>Drawing on the Global Resources of FTI to Deliver Critical Services…</a:t>
            </a:r>
            <a:endParaRPr lang="en-US" sz="1400" dirty="0"/>
          </a:p>
        </p:txBody>
      </p:sp>
      <p:sp>
        <p:nvSpPr>
          <p:cNvPr id="9222" name="Line 7"/>
          <p:cNvSpPr>
            <a:spLocks noChangeShapeType="1"/>
          </p:cNvSpPr>
          <p:nvPr/>
        </p:nvSpPr>
        <p:spPr bwMode="auto">
          <a:xfrm flipV="1">
            <a:off x="361950" y="733425"/>
            <a:ext cx="8391525" cy="9525"/>
          </a:xfrm>
          <a:prstGeom prst="line">
            <a:avLst/>
          </a:prstGeom>
          <a:noFill/>
          <a:ln w="9525">
            <a:solidFill>
              <a:schemeClr val="tx1"/>
            </a:solidFill>
            <a:round/>
            <a:headEnd/>
            <a:tailEnd/>
          </a:ln>
        </p:spPr>
        <p:txBody>
          <a:bodyPr/>
          <a:lstStyle/>
          <a:p>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3"/>
          <p:cNvSpPr>
            <a:spLocks noGrp="1"/>
          </p:cNvSpPr>
          <p:nvPr>
            <p:ph type="sldNum" sz="quarter" idx="10"/>
          </p:nvPr>
        </p:nvSpPr>
        <p:spPr/>
        <p:txBody>
          <a:bodyPr/>
          <a:lstStyle/>
          <a:p>
            <a:pPr>
              <a:defRPr/>
            </a:pPr>
            <a:fld id="{6F621AF4-AEB6-408B-886F-C28E41E12AE6}" type="slidenum">
              <a:rPr lang="en-US" smtClean="0">
                <a:ea typeface="ＭＳ Ｐゴシック" pitchFamily="34" charset="-128"/>
              </a:rPr>
              <a:pPr>
                <a:defRPr/>
              </a:pPr>
              <a:t>3</a:t>
            </a:fld>
            <a:endParaRPr lang="en-US" sz="1000" dirty="0" smtClean="0">
              <a:ea typeface="ＭＳ Ｐゴシック" pitchFamily="34" charset="-128"/>
            </a:endParaRPr>
          </a:p>
        </p:txBody>
      </p:sp>
      <p:sp>
        <p:nvSpPr>
          <p:cNvPr id="10243" name="Rectangle 17"/>
          <p:cNvSpPr>
            <a:spLocks noChangeArrowheads="1"/>
          </p:cNvSpPr>
          <p:nvPr/>
        </p:nvSpPr>
        <p:spPr bwMode="auto">
          <a:xfrm>
            <a:off x="365125" y="896938"/>
            <a:ext cx="8239125" cy="641350"/>
          </a:xfrm>
          <a:prstGeom prst="rect">
            <a:avLst/>
          </a:prstGeom>
          <a:noFill/>
          <a:ln w="9525" algn="ctr">
            <a:noFill/>
            <a:miter lim="800000"/>
            <a:headEnd/>
            <a:tailEnd/>
          </a:ln>
        </p:spPr>
        <p:txBody>
          <a:bodyPr>
            <a:spAutoFit/>
          </a:bodyPr>
          <a:lstStyle/>
          <a:p>
            <a:pPr marL="57150" indent="3175" eaLnBrk="0" hangingPunct="0"/>
            <a:r>
              <a:rPr lang="en-US" sz="1800" b="1" dirty="0">
                <a:solidFill>
                  <a:srgbClr val="695F50"/>
                </a:solidFill>
              </a:rPr>
              <a:t>Credentialed Experts…100s of Engagements…Every Aspect of Insurance…All Segments</a:t>
            </a:r>
          </a:p>
        </p:txBody>
      </p:sp>
      <p:sp>
        <p:nvSpPr>
          <p:cNvPr id="10244" name="Text Box 19"/>
          <p:cNvSpPr txBox="1">
            <a:spLocks noChangeArrowheads="1"/>
          </p:cNvSpPr>
          <p:nvPr/>
        </p:nvSpPr>
        <p:spPr bwMode="auto">
          <a:xfrm>
            <a:off x="355600"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 </a:t>
            </a:r>
          </a:p>
          <a:p>
            <a:pPr indent="1588" eaLnBrk="0" hangingPunct="0"/>
            <a:r>
              <a:rPr lang="en-US" sz="1400" b="1" dirty="0"/>
              <a:t>GLOBAL INSURANCE INDUSTRY SERVICES</a:t>
            </a:r>
          </a:p>
        </p:txBody>
      </p:sp>
      <p:sp>
        <p:nvSpPr>
          <p:cNvPr id="10245" name="Rectangle 17"/>
          <p:cNvSpPr>
            <a:spLocks noChangeArrowheads="1"/>
          </p:cNvSpPr>
          <p:nvPr/>
        </p:nvSpPr>
        <p:spPr bwMode="auto">
          <a:xfrm>
            <a:off x="3630613" y="1552575"/>
            <a:ext cx="4762500" cy="4647426"/>
          </a:xfrm>
          <a:prstGeom prst="rect">
            <a:avLst/>
          </a:prstGeom>
          <a:noFill/>
          <a:ln w="9525" algn="ctr">
            <a:noFill/>
            <a:miter lim="800000"/>
            <a:headEnd/>
            <a:tailEnd/>
          </a:ln>
        </p:spPr>
        <p:txBody>
          <a:bodyPr>
            <a:spAutoFit/>
          </a:bodyPr>
          <a:lstStyle/>
          <a:p>
            <a:pPr marL="344488" indent="-284163" eaLnBrk="0" hangingPunct="0">
              <a:spcAft>
                <a:spcPct val="25000"/>
              </a:spcAft>
              <a:buClr>
                <a:srgbClr val="800000"/>
              </a:buClr>
              <a:buSzPct val="70000"/>
              <a:buFont typeface="Wingdings" pitchFamily="2" charset="2"/>
              <a:buChar char="§"/>
            </a:pPr>
            <a:r>
              <a:rPr lang="en-US" sz="1600" b="1" dirty="0"/>
              <a:t>Transaction Advisory </a:t>
            </a:r>
            <a:r>
              <a:rPr lang="en-US" sz="1600" b="1" dirty="0" smtClean="0"/>
              <a:t>Services</a:t>
            </a:r>
          </a:p>
          <a:p>
            <a:pPr marL="344488" indent="-284163" eaLnBrk="0" hangingPunct="0">
              <a:spcAft>
                <a:spcPct val="25000"/>
              </a:spcAft>
              <a:buClr>
                <a:srgbClr val="800000"/>
              </a:buClr>
              <a:buSzPct val="70000"/>
              <a:buFont typeface="Wingdings" pitchFamily="2" charset="2"/>
              <a:buChar char="§"/>
            </a:pPr>
            <a:r>
              <a:rPr lang="en-US" sz="1600" b="1" dirty="0" smtClean="0"/>
              <a:t>Capital Raising/Company Formation </a:t>
            </a:r>
            <a:endParaRPr lang="en-US" sz="1600" b="1" dirty="0"/>
          </a:p>
          <a:p>
            <a:pPr marL="344488" indent="-284163" eaLnBrk="0" hangingPunct="0">
              <a:spcAft>
                <a:spcPct val="25000"/>
              </a:spcAft>
              <a:buClr>
                <a:srgbClr val="800000"/>
              </a:buClr>
              <a:buSzPct val="70000"/>
              <a:buFont typeface="Wingdings" pitchFamily="2" charset="2"/>
              <a:buChar char="§"/>
            </a:pPr>
            <a:r>
              <a:rPr lang="en-US" sz="1600" b="1" dirty="0" smtClean="0"/>
              <a:t>Regulatory and Rating Agency </a:t>
            </a:r>
            <a:r>
              <a:rPr lang="en-US" sz="1600" b="1" dirty="0"/>
              <a:t>Matters</a:t>
            </a:r>
          </a:p>
          <a:p>
            <a:pPr marL="344488" indent="-284163" eaLnBrk="0" hangingPunct="0">
              <a:spcAft>
                <a:spcPct val="25000"/>
              </a:spcAft>
              <a:buClr>
                <a:srgbClr val="800000"/>
              </a:buClr>
              <a:buSzPct val="70000"/>
              <a:buFont typeface="Wingdings" pitchFamily="2" charset="2"/>
              <a:buChar char="§"/>
            </a:pPr>
            <a:r>
              <a:rPr lang="en-US" sz="1600" b="1" dirty="0" smtClean="0"/>
              <a:t>Captive Domestication </a:t>
            </a:r>
          </a:p>
          <a:p>
            <a:pPr marL="344488" indent="-284163" eaLnBrk="0" hangingPunct="0">
              <a:spcAft>
                <a:spcPct val="25000"/>
              </a:spcAft>
              <a:buClr>
                <a:srgbClr val="800000"/>
              </a:buClr>
              <a:buSzPct val="70000"/>
              <a:buFont typeface="Wingdings" pitchFamily="2" charset="2"/>
              <a:buChar char="§"/>
            </a:pPr>
            <a:r>
              <a:rPr lang="en-US" sz="1600" b="1" dirty="0" smtClean="0"/>
              <a:t>Operations </a:t>
            </a:r>
            <a:r>
              <a:rPr lang="en-US" sz="1600" b="1" dirty="0"/>
              <a:t>and Performance Enhancement</a:t>
            </a:r>
          </a:p>
          <a:p>
            <a:pPr marL="344488" indent="-284163" eaLnBrk="0" hangingPunct="0">
              <a:spcAft>
                <a:spcPct val="25000"/>
              </a:spcAft>
              <a:buClr>
                <a:srgbClr val="800000"/>
              </a:buClr>
              <a:buSzPct val="70000"/>
              <a:buFont typeface="Wingdings" pitchFamily="2" charset="2"/>
              <a:buChar char="§"/>
            </a:pPr>
            <a:r>
              <a:rPr lang="en-US" sz="1600" b="1" dirty="0"/>
              <a:t>Actuarial Consulting</a:t>
            </a:r>
          </a:p>
          <a:p>
            <a:pPr marL="344488" indent="-284163" eaLnBrk="0" hangingPunct="0">
              <a:spcAft>
                <a:spcPct val="25000"/>
              </a:spcAft>
              <a:buClr>
                <a:srgbClr val="800000"/>
              </a:buClr>
              <a:buSzPct val="70000"/>
              <a:buFont typeface="Wingdings" pitchFamily="2" charset="2"/>
              <a:buChar char="§"/>
            </a:pPr>
            <a:r>
              <a:rPr lang="en-US" sz="1600" b="1" dirty="0"/>
              <a:t>Claims Consulting</a:t>
            </a:r>
          </a:p>
          <a:p>
            <a:pPr marL="344488" indent="-284163" eaLnBrk="0" hangingPunct="0">
              <a:spcAft>
                <a:spcPct val="25000"/>
              </a:spcAft>
              <a:buClr>
                <a:srgbClr val="800000"/>
              </a:buClr>
              <a:buSzPct val="70000"/>
              <a:buFont typeface="Wingdings" pitchFamily="2" charset="2"/>
              <a:buChar char="§"/>
            </a:pPr>
            <a:r>
              <a:rPr lang="en-US" sz="1600" b="1" dirty="0"/>
              <a:t>Enterprise Risk Solutions</a:t>
            </a:r>
          </a:p>
          <a:p>
            <a:pPr marL="344488" indent="-284163" eaLnBrk="0" hangingPunct="0">
              <a:spcAft>
                <a:spcPct val="25000"/>
              </a:spcAft>
              <a:buClr>
                <a:srgbClr val="800000"/>
              </a:buClr>
              <a:buSzPct val="70000"/>
              <a:buFont typeface="Wingdings" pitchFamily="2" charset="2"/>
              <a:buChar char="§"/>
            </a:pPr>
            <a:r>
              <a:rPr lang="en-US" sz="1600" b="1" dirty="0"/>
              <a:t>Financial Management</a:t>
            </a:r>
          </a:p>
          <a:p>
            <a:pPr marL="344488" indent="-284163" eaLnBrk="0" hangingPunct="0">
              <a:spcAft>
                <a:spcPct val="25000"/>
              </a:spcAft>
              <a:buClr>
                <a:srgbClr val="800000"/>
              </a:buClr>
              <a:buSzPct val="70000"/>
              <a:buFont typeface="Wingdings" pitchFamily="2" charset="2"/>
              <a:buChar char="§"/>
            </a:pPr>
            <a:r>
              <a:rPr lang="en-US" sz="1600" b="1" dirty="0"/>
              <a:t>Information Technology</a:t>
            </a:r>
          </a:p>
          <a:p>
            <a:pPr marL="344488" indent="-284163" eaLnBrk="0" hangingPunct="0">
              <a:spcAft>
                <a:spcPct val="25000"/>
              </a:spcAft>
              <a:buClr>
                <a:srgbClr val="800000"/>
              </a:buClr>
              <a:buSzPct val="70000"/>
              <a:buFont typeface="Wingdings" pitchFamily="2" charset="2"/>
              <a:buChar char="§"/>
            </a:pPr>
            <a:r>
              <a:rPr lang="en-US" sz="1600" b="1" dirty="0"/>
              <a:t>Intellectual Property Consulting</a:t>
            </a:r>
          </a:p>
          <a:p>
            <a:pPr marL="344488" indent="-284163" eaLnBrk="0" hangingPunct="0">
              <a:spcAft>
                <a:spcPct val="25000"/>
              </a:spcAft>
              <a:buClr>
                <a:srgbClr val="800000"/>
              </a:buClr>
              <a:buSzPct val="70000"/>
              <a:buFont typeface="Wingdings" pitchFamily="2" charset="2"/>
              <a:buChar char="§"/>
            </a:pPr>
            <a:r>
              <a:rPr lang="en-US" sz="1600" b="1" dirty="0"/>
              <a:t>Investigations and Forensic Services</a:t>
            </a:r>
          </a:p>
          <a:p>
            <a:pPr marL="344488" indent="-284163" eaLnBrk="0" hangingPunct="0">
              <a:spcAft>
                <a:spcPct val="25000"/>
              </a:spcAft>
              <a:buClr>
                <a:srgbClr val="800000"/>
              </a:buClr>
              <a:buSzPct val="70000"/>
              <a:buFont typeface="Wingdings" pitchFamily="2" charset="2"/>
              <a:buChar char="§"/>
            </a:pPr>
            <a:r>
              <a:rPr lang="en-US" sz="1600" b="1" dirty="0"/>
              <a:t>Litigation Support Services</a:t>
            </a:r>
          </a:p>
          <a:p>
            <a:pPr marL="344488" indent="-284163" eaLnBrk="0" hangingPunct="0">
              <a:spcAft>
                <a:spcPct val="25000"/>
              </a:spcAft>
              <a:buClr>
                <a:srgbClr val="800000"/>
              </a:buClr>
              <a:buSzPct val="70000"/>
              <a:buFont typeface="Wingdings" pitchFamily="2" charset="2"/>
              <a:buChar char="§"/>
            </a:pPr>
            <a:r>
              <a:rPr lang="en-US" sz="1600" b="1" dirty="0"/>
              <a:t>Marketing and Distribution</a:t>
            </a:r>
          </a:p>
          <a:p>
            <a:pPr marL="344488" indent="-284163" eaLnBrk="0" hangingPunct="0">
              <a:spcAft>
                <a:spcPct val="25000"/>
              </a:spcAft>
              <a:buClr>
                <a:srgbClr val="800000"/>
              </a:buClr>
              <a:buSzPct val="70000"/>
              <a:buFont typeface="Wingdings" pitchFamily="2" charset="2"/>
              <a:buChar char="§"/>
            </a:pPr>
            <a:r>
              <a:rPr lang="en-US" sz="1600" b="1" dirty="0"/>
              <a:t>Pricing and Underwriting</a:t>
            </a:r>
          </a:p>
        </p:txBody>
      </p:sp>
      <p:sp>
        <p:nvSpPr>
          <p:cNvPr id="10246" name="Text Box 15"/>
          <p:cNvSpPr txBox="1">
            <a:spLocks noChangeArrowheads="1"/>
          </p:cNvSpPr>
          <p:nvPr/>
        </p:nvSpPr>
        <p:spPr bwMode="auto">
          <a:xfrm>
            <a:off x="581025" y="4362450"/>
            <a:ext cx="2771775" cy="274638"/>
          </a:xfrm>
          <a:prstGeom prst="rect">
            <a:avLst/>
          </a:prstGeom>
          <a:noFill/>
          <a:ln w="9525">
            <a:noFill/>
            <a:miter lim="800000"/>
            <a:headEnd/>
            <a:tailEnd/>
          </a:ln>
        </p:spPr>
        <p:txBody>
          <a:bodyPr>
            <a:spAutoFit/>
          </a:bodyPr>
          <a:lstStyle/>
          <a:p>
            <a:pPr>
              <a:spcBef>
                <a:spcPct val="50000"/>
              </a:spcBef>
            </a:pPr>
            <a:endParaRPr lang="en-US" dirty="0"/>
          </a:p>
        </p:txBody>
      </p:sp>
      <p:sp>
        <p:nvSpPr>
          <p:cNvPr id="10247" name="Text Box 16"/>
          <p:cNvSpPr txBox="1">
            <a:spLocks noChangeArrowheads="1"/>
          </p:cNvSpPr>
          <p:nvPr/>
        </p:nvSpPr>
        <p:spPr bwMode="auto">
          <a:xfrm>
            <a:off x="428625" y="3781425"/>
            <a:ext cx="2752725" cy="1069975"/>
          </a:xfrm>
          <a:prstGeom prst="rect">
            <a:avLst/>
          </a:prstGeom>
          <a:noFill/>
          <a:ln w="9525">
            <a:noFill/>
            <a:miter lim="800000"/>
            <a:headEnd/>
            <a:tailEnd/>
          </a:ln>
        </p:spPr>
        <p:txBody>
          <a:bodyPr>
            <a:spAutoFit/>
          </a:bodyPr>
          <a:lstStyle/>
          <a:p>
            <a:pPr>
              <a:spcBef>
                <a:spcPct val="50000"/>
              </a:spcBef>
            </a:pPr>
            <a:r>
              <a:rPr lang="en-US" sz="1600" b="1" dirty="0">
                <a:solidFill>
                  <a:srgbClr val="695F50"/>
                </a:solidFill>
              </a:rPr>
              <a:t>Professionals With Deep Experienced Helping Clients Through Crisis Situations…</a:t>
            </a:r>
          </a:p>
        </p:txBody>
      </p:sp>
      <p:sp>
        <p:nvSpPr>
          <p:cNvPr id="10249" name="Line 10"/>
          <p:cNvSpPr>
            <a:spLocks noChangeShapeType="1"/>
          </p:cNvSpPr>
          <p:nvPr/>
        </p:nvSpPr>
        <p:spPr bwMode="auto">
          <a:xfrm flipV="1">
            <a:off x="361950" y="733425"/>
            <a:ext cx="8391525" cy="9525"/>
          </a:xfrm>
          <a:prstGeom prst="line">
            <a:avLst/>
          </a:prstGeom>
          <a:noFill/>
          <a:ln w="9525">
            <a:solidFill>
              <a:schemeClr val="tx1"/>
            </a:solidFill>
            <a:round/>
            <a:headEnd/>
            <a:tailEnd/>
          </a:ln>
        </p:spPr>
        <p:txBody>
          <a:bodyPr/>
          <a:lstStyle/>
          <a:p>
            <a:endParaRPr lang="en-US" dirty="0"/>
          </a:p>
        </p:txBody>
      </p:sp>
      <p:pic>
        <p:nvPicPr>
          <p:cNvPr id="2050" name="Picture 1" descr="dv496056"/>
          <p:cNvPicPr>
            <a:picLocks noChangeAspect="1" noChangeArrowheads="1"/>
          </p:cNvPicPr>
          <p:nvPr/>
        </p:nvPicPr>
        <p:blipFill>
          <a:blip r:embed="rId3" cstate="print"/>
          <a:srcRect/>
          <a:stretch>
            <a:fillRect/>
          </a:stretch>
        </p:blipFill>
        <p:spPr bwMode="auto">
          <a:xfrm>
            <a:off x="656082" y="1743457"/>
            <a:ext cx="2172462" cy="17312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txBox="1">
            <a:spLocks noGrp="1"/>
          </p:cNvSpPr>
          <p:nvPr/>
        </p:nvSpPr>
        <p:spPr bwMode="auto">
          <a:xfrm>
            <a:off x="6888163" y="6577013"/>
            <a:ext cx="695325" cy="223837"/>
          </a:xfrm>
          <a:prstGeom prst="rect">
            <a:avLst/>
          </a:prstGeom>
          <a:noFill/>
          <a:ln w="9525">
            <a:noFill/>
            <a:miter lim="800000"/>
            <a:headEnd/>
            <a:tailEnd/>
          </a:ln>
        </p:spPr>
        <p:txBody>
          <a:bodyPr lIns="0" tIns="0" rIns="0" bIns="0"/>
          <a:lstStyle/>
          <a:p>
            <a:pPr algn="ctr" eaLnBrk="0" hangingPunct="0"/>
            <a:fld id="{873E8618-25DF-4461-93AB-547CFEB0488C}" type="slidenum">
              <a:rPr lang="en-US" sz="900" b="1"/>
              <a:pPr algn="ctr" eaLnBrk="0" hangingPunct="0"/>
              <a:t>4</a:t>
            </a:fld>
            <a:endParaRPr lang="en-US" sz="1000" b="1" dirty="0"/>
          </a:p>
        </p:txBody>
      </p:sp>
      <p:sp>
        <p:nvSpPr>
          <p:cNvPr id="11267" name="Rectangle 17"/>
          <p:cNvSpPr>
            <a:spLocks noChangeArrowheads="1"/>
          </p:cNvSpPr>
          <p:nvPr/>
        </p:nvSpPr>
        <p:spPr bwMode="auto">
          <a:xfrm>
            <a:off x="288925" y="896938"/>
            <a:ext cx="6238875" cy="366712"/>
          </a:xfrm>
          <a:prstGeom prst="rect">
            <a:avLst/>
          </a:prstGeom>
          <a:noFill/>
          <a:ln w="9525" algn="ctr">
            <a:noFill/>
            <a:miter lim="800000"/>
            <a:headEnd/>
            <a:tailEnd/>
          </a:ln>
        </p:spPr>
        <p:txBody>
          <a:bodyPr>
            <a:spAutoFit/>
          </a:bodyPr>
          <a:lstStyle/>
          <a:p>
            <a:pPr marL="57150" indent="3175" eaLnBrk="0" hangingPunct="0"/>
            <a:r>
              <a:rPr lang="en-US" sz="1800" b="1" i="1" dirty="0">
                <a:solidFill>
                  <a:srgbClr val="695F50"/>
                </a:solidFill>
              </a:rPr>
              <a:t>Our Profile…</a:t>
            </a:r>
          </a:p>
        </p:txBody>
      </p:sp>
      <p:sp>
        <p:nvSpPr>
          <p:cNvPr id="11268"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11270" name="Line 7"/>
          <p:cNvSpPr>
            <a:spLocks noChangeShapeType="1"/>
          </p:cNvSpPr>
          <p:nvPr/>
        </p:nvSpPr>
        <p:spPr bwMode="auto">
          <a:xfrm flipV="1">
            <a:off x="361950" y="733425"/>
            <a:ext cx="6197600" cy="9525"/>
          </a:xfrm>
          <a:prstGeom prst="line">
            <a:avLst/>
          </a:prstGeom>
          <a:noFill/>
          <a:ln w="9525">
            <a:solidFill>
              <a:schemeClr val="tx1"/>
            </a:solidFill>
            <a:round/>
            <a:headEnd/>
            <a:tailEnd/>
          </a:ln>
        </p:spPr>
        <p:txBody>
          <a:bodyPr/>
          <a:lstStyle/>
          <a:p>
            <a:endParaRPr lang="en-US" dirty="0"/>
          </a:p>
        </p:txBody>
      </p:sp>
      <p:grpSp>
        <p:nvGrpSpPr>
          <p:cNvPr id="11271" name="Group 113"/>
          <p:cNvGrpSpPr>
            <a:grpSpLocks/>
          </p:cNvGrpSpPr>
          <p:nvPr/>
        </p:nvGrpSpPr>
        <p:grpSpPr bwMode="auto">
          <a:xfrm>
            <a:off x="530225" y="1847852"/>
            <a:ext cx="7851775" cy="2887664"/>
            <a:chOff x="334" y="2333"/>
            <a:chExt cx="4946" cy="1819"/>
          </a:xfrm>
        </p:grpSpPr>
        <p:sp>
          <p:nvSpPr>
            <p:cNvPr id="11272" name="Text Box 8"/>
            <p:cNvSpPr txBox="1">
              <a:spLocks noChangeArrowheads="1"/>
            </p:cNvSpPr>
            <p:nvPr/>
          </p:nvSpPr>
          <p:spPr bwMode="auto">
            <a:xfrm rot="16200000">
              <a:off x="271" y="2563"/>
              <a:ext cx="1398" cy="1271"/>
            </a:xfrm>
            <a:prstGeom prst="rect">
              <a:avLst/>
            </a:prstGeom>
            <a:noFill/>
            <a:ln w="9525">
              <a:noFill/>
              <a:miter lim="800000"/>
              <a:headEnd/>
              <a:tailEnd/>
            </a:ln>
          </p:spPr>
          <p:txBody>
            <a:bodyPr vert="eaVert" wrap="square" lIns="0" tIns="0" rIns="0" bIns="0">
              <a:spAutoFit/>
            </a:bodyPr>
            <a:lstStyle/>
            <a:p>
              <a:pPr marL="114300" indent="-114300">
                <a:lnSpc>
                  <a:spcPct val="95000"/>
                </a:lnSpc>
                <a:spcAft>
                  <a:spcPct val="25000"/>
                </a:spcAft>
                <a:buClr>
                  <a:srgbClr val="800000"/>
                </a:buClr>
                <a:buSzPct val="70000"/>
                <a:buFont typeface="Wingdings" pitchFamily="2" charset="2"/>
                <a:buNone/>
              </a:pPr>
              <a:r>
                <a:rPr lang="en-US" sz="1400" b="1" dirty="0">
                  <a:solidFill>
                    <a:schemeClr val="tx1"/>
                  </a:solidFill>
                </a:rPr>
                <a:t>CLIENTS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Fortune 100</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Top 100 Law Firms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Bank Holding Companies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Government Agencies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Insurance Regulators</a:t>
              </a:r>
            </a:p>
            <a:p>
              <a:pPr marL="114300" indent="-114300">
                <a:lnSpc>
                  <a:spcPct val="95000"/>
                </a:lnSpc>
                <a:spcAft>
                  <a:spcPct val="25000"/>
                </a:spcAft>
                <a:buClr>
                  <a:srgbClr val="800000"/>
                </a:buClr>
                <a:buSzPct val="70000"/>
                <a:buFont typeface="Wingdings" pitchFamily="2" charset="2"/>
                <a:buChar char="§"/>
              </a:pPr>
              <a:endParaRPr lang="en-US" sz="1400" b="1" dirty="0">
                <a:solidFill>
                  <a:srgbClr val="46647D"/>
                </a:solidFill>
              </a:endParaRPr>
            </a:p>
            <a:p>
              <a:pPr marL="114300" indent="-114300">
                <a:lnSpc>
                  <a:spcPct val="95000"/>
                </a:lnSpc>
                <a:spcAft>
                  <a:spcPct val="25000"/>
                </a:spcAft>
                <a:buClr>
                  <a:srgbClr val="800000"/>
                </a:buClr>
                <a:buSzPct val="70000"/>
                <a:buFont typeface="Wingdings" pitchFamily="2" charset="2"/>
                <a:buChar char="§"/>
              </a:pPr>
              <a:endParaRPr lang="en-US" sz="1400" b="1" dirty="0">
                <a:solidFill>
                  <a:srgbClr val="46647D"/>
                </a:solidFill>
              </a:endParaRPr>
            </a:p>
          </p:txBody>
        </p:sp>
        <p:sp>
          <p:nvSpPr>
            <p:cNvPr id="11273" name="Text Box 9"/>
            <p:cNvSpPr txBox="1">
              <a:spLocks noChangeArrowheads="1"/>
            </p:cNvSpPr>
            <p:nvPr/>
          </p:nvSpPr>
          <p:spPr bwMode="auto">
            <a:xfrm rot="16200000">
              <a:off x="1658" y="2493"/>
              <a:ext cx="1561" cy="1277"/>
            </a:xfrm>
            <a:prstGeom prst="rect">
              <a:avLst/>
            </a:prstGeom>
            <a:noFill/>
            <a:ln w="9525">
              <a:noFill/>
              <a:miter lim="800000"/>
              <a:headEnd/>
              <a:tailEnd/>
            </a:ln>
          </p:spPr>
          <p:txBody>
            <a:bodyPr vert="eaVert" lIns="0" tIns="0" rIns="0" bIns="0">
              <a:spAutoFit/>
            </a:bodyPr>
            <a:lstStyle/>
            <a:p>
              <a:pPr marL="114300" indent="-114300">
                <a:lnSpc>
                  <a:spcPct val="95000"/>
                </a:lnSpc>
                <a:spcAft>
                  <a:spcPct val="25000"/>
                </a:spcAft>
                <a:buClr>
                  <a:srgbClr val="800000"/>
                </a:buClr>
                <a:buSzPct val="70000"/>
                <a:buFont typeface="Wingdings" pitchFamily="2" charset="2"/>
                <a:buNone/>
              </a:pPr>
              <a:r>
                <a:rPr lang="en-US" sz="1400" b="1" dirty="0">
                  <a:solidFill>
                    <a:schemeClr val="tx1"/>
                  </a:solidFill>
                </a:rPr>
                <a:t>EXPERIENCE</a:t>
              </a:r>
            </a:p>
            <a:p>
              <a:pPr marL="114300" indent="-114300">
                <a:lnSpc>
                  <a:spcPct val="95000"/>
                </a:lnSpc>
                <a:spcAft>
                  <a:spcPct val="25000"/>
                </a:spcAft>
                <a:buClr>
                  <a:srgbClr val="800000"/>
                </a:buClr>
                <a:buSzPct val="70000"/>
                <a:buFont typeface="Wingdings" pitchFamily="2" charset="2"/>
                <a:buChar char="§"/>
              </a:pPr>
              <a:r>
                <a:rPr lang="en-US" sz="1400" b="1" dirty="0" smtClean="0">
                  <a:solidFill>
                    <a:srgbClr val="46647D"/>
                  </a:solidFill>
                </a:rPr>
                <a:t>Asset Management</a:t>
              </a:r>
            </a:p>
            <a:p>
              <a:pPr marL="114300" indent="-114300">
                <a:lnSpc>
                  <a:spcPct val="95000"/>
                </a:lnSpc>
                <a:spcAft>
                  <a:spcPct val="25000"/>
                </a:spcAft>
                <a:buClr>
                  <a:srgbClr val="800000"/>
                </a:buClr>
                <a:buSzPct val="70000"/>
                <a:buFont typeface="Wingdings" pitchFamily="2" charset="2"/>
                <a:buChar char="§"/>
              </a:pPr>
              <a:r>
                <a:rPr lang="en-US" sz="1400" b="1" dirty="0" smtClean="0">
                  <a:solidFill>
                    <a:srgbClr val="46647D"/>
                  </a:solidFill>
                </a:rPr>
                <a:t>Brokers </a:t>
              </a:r>
            </a:p>
            <a:p>
              <a:pPr marL="114300" indent="-114300">
                <a:lnSpc>
                  <a:spcPct val="95000"/>
                </a:lnSpc>
                <a:spcAft>
                  <a:spcPct val="25000"/>
                </a:spcAft>
                <a:buClr>
                  <a:srgbClr val="800000"/>
                </a:buClr>
                <a:buSzPct val="70000"/>
                <a:buFont typeface="Wingdings" pitchFamily="2" charset="2"/>
                <a:buChar char="§"/>
              </a:pPr>
              <a:r>
                <a:rPr lang="en-US" sz="1400" b="1" dirty="0" smtClean="0">
                  <a:solidFill>
                    <a:srgbClr val="46647D"/>
                  </a:solidFill>
                </a:rPr>
                <a:t>Primary </a:t>
              </a:r>
              <a:r>
                <a:rPr lang="en-US" sz="1400" b="1" dirty="0">
                  <a:solidFill>
                    <a:srgbClr val="46647D"/>
                  </a:solidFill>
                </a:rPr>
                <a:t>Insurers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Reinsurers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Captives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Risk Retention Groups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Self-Insureds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Insureds</a:t>
              </a:r>
            </a:p>
          </p:txBody>
        </p:sp>
        <p:sp>
          <p:nvSpPr>
            <p:cNvPr id="11274" name="Text Box 10"/>
            <p:cNvSpPr txBox="1">
              <a:spLocks noChangeArrowheads="1"/>
            </p:cNvSpPr>
            <p:nvPr/>
          </p:nvSpPr>
          <p:spPr bwMode="auto">
            <a:xfrm rot="16200000">
              <a:off x="3330" y="2202"/>
              <a:ext cx="1819" cy="2081"/>
            </a:xfrm>
            <a:prstGeom prst="rect">
              <a:avLst/>
            </a:prstGeom>
            <a:noFill/>
            <a:ln w="9525">
              <a:noFill/>
              <a:miter lim="800000"/>
              <a:headEnd/>
              <a:tailEnd/>
            </a:ln>
          </p:spPr>
          <p:txBody>
            <a:bodyPr vert="eaVert" lIns="0" tIns="0" rIns="0" bIns="0">
              <a:spAutoFit/>
            </a:bodyPr>
            <a:lstStyle/>
            <a:p>
              <a:pPr marL="114300" indent="-114300">
                <a:lnSpc>
                  <a:spcPct val="95000"/>
                </a:lnSpc>
                <a:spcAft>
                  <a:spcPct val="25000"/>
                </a:spcAft>
                <a:buClr>
                  <a:srgbClr val="800000"/>
                </a:buClr>
                <a:buSzPct val="70000"/>
                <a:buFont typeface="Wingdings" pitchFamily="2" charset="2"/>
                <a:buNone/>
              </a:pPr>
              <a:r>
                <a:rPr lang="en-US" sz="1400" b="1" dirty="0">
                  <a:solidFill>
                    <a:schemeClr val="tx1"/>
                  </a:solidFill>
                </a:rPr>
                <a:t>EXPERTISE</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Risk Assessment / Mitigation / Management</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Financial </a:t>
              </a:r>
              <a:r>
                <a:rPr lang="en-US" sz="1400" b="1" dirty="0" smtClean="0">
                  <a:solidFill>
                    <a:srgbClr val="46647D"/>
                  </a:solidFill>
                </a:rPr>
                <a:t>Management</a:t>
              </a:r>
            </a:p>
            <a:p>
              <a:pPr marL="114300" indent="-114300">
                <a:lnSpc>
                  <a:spcPct val="95000"/>
                </a:lnSpc>
                <a:spcAft>
                  <a:spcPct val="25000"/>
                </a:spcAft>
                <a:buClr>
                  <a:srgbClr val="800000"/>
                </a:buClr>
                <a:buSzPct val="70000"/>
                <a:buFont typeface="Wingdings" pitchFamily="2" charset="2"/>
                <a:buChar char="§"/>
              </a:pPr>
              <a:r>
                <a:rPr lang="en-US" sz="1400" b="1" dirty="0" smtClean="0">
                  <a:solidFill>
                    <a:srgbClr val="46647D"/>
                  </a:solidFill>
                </a:rPr>
                <a:t>Corporate Governance </a:t>
              </a:r>
            </a:p>
            <a:p>
              <a:pPr marL="114300" indent="-114300">
                <a:lnSpc>
                  <a:spcPct val="95000"/>
                </a:lnSpc>
                <a:spcAft>
                  <a:spcPct val="25000"/>
                </a:spcAft>
                <a:buClr>
                  <a:srgbClr val="800000"/>
                </a:buClr>
                <a:buSzPct val="70000"/>
                <a:buFont typeface="Wingdings" pitchFamily="2" charset="2"/>
                <a:buChar char="§"/>
              </a:pPr>
              <a:r>
                <a:rPr lang="en-US" sz="1400" b="1" dirty="0" smtClean="0">
                  <a:solidFill>
                    <a:srgbClr val="46647D"/>
                  </a:solidFill>
                </a:rPr>
                <a:t>Rating Agency </a:t>
              </a:r>
              <a:endParaRPr lang="en-US" sz="1400" b="1" dirty="0">
                <a:solidFill>
                  <a:srgbClr val="46647D"/>
                </a:solidFill>
              </a:endParaRP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Capital </a:t>
              </a:r>
              <a:r>
                <a:rPr lang="en-US" sz="1400" b="1" dirty="0" smtClean="0">
                  <a:solidFill>
                    <a:srgbClr val="46647D"/>
                  </a:solidFill>
                </a:rPr>
                <a:t>Formation/Company Formation</a:t>
              </a:r>
              <a:endParaRPr lang="en-US" sz="1400" b="1" dirty="0">
                <a:solidFill>
                  <a:srgbClr val="46647D"/>
                </a:solidFill>
              </a:endParaRP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Business Strategies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Investigations and Analysis</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Arbitration / Litigation Support</a:t>
              </a:r>
            </a:p>
            <a:p>
              <a:pPr marL="114300" indent="-114300">
                <a:lnSpc>
                  <a:spcPct val="95000"/>
                </a:lnSpc>
                <a:spcAft>
                  <a:spcPct val="25000"/>
                </a:spcAft>
                <a:buClr>
                  <a:srgbClr val="800000"/>
                </a:buClr>
                <a:buSzPct val="70000"/>
                <a:buFont typeface="Wingdings" pitchFamily="2" charset="2"/>
                <a:buChar char="§"/>
              </a:pPr>
              <a:r>
                <a:rPr lang="en-US" sz="1400" b="1" dirty="0">
                  <a:solidFill>
                    <a:srgbClr val="46647D"/>
                  </a:solidFill>
                </a:rPr>
                <a:t>Large-Scale / Confidential Case Management</a:t>
              </a:r>
            </a:p>
          </p:txBody>
        </p:sp>
        <p:sp>
          <p:nvSpPr>
            <p:cNvPr id="11275" name="AutoShape 11"/>
            <p:cNvSpPr>
              <a:spLocks/>
            </p:cNvSpPr>
            <p:nvPr/>
          </p:nvSpPr>
          <p:spPr bwMode="auto">
            <a:xfrm>
              <a:off x="1603" y="2670"/>
              <a:ext cx="44" cy="876"/>
            </a:xfrm>
            <a:prstGeom prst="rightBrace">
              <a:avLst>
                <a:gd name="adj1" fmla="val 165909"/>
                <a:gd name="adj2" fmla="val 50000"/>
              </a:avLst>
            </a:prstGeom>
            <a:noFill/>
            <a:ln w="19050">
              <a:solidFill>
                <a:schemeClr val="tx1"/>
              </a:solidFill>
              <a:round/>
              <a:headEnd/>
              <a:tailEnd/>
            </a:ln>
          </p:spPr>
          <p:txBody>
            <a:bodyPr wrap="none" anchor="ctr"/>
            <a:lstStyle/>
            <a:p>
              <a:endParaRPr lang="en-US" dirty="0"/>
            </a:p>
          </p:txBody>
        </p:sp>
        <p:sp>
          <p:nvSpPr>
            <p:cNvPr id="11276" name="AutoShape 13"/>
            <p:cNvSpPr>
              <a:spLocks/>
            </p:cNvSpPr>
            <p:nvPr/>
          </p:nvSpPr>
          <p:spPr bwMode="auto">
            <a:xfrm>
              <a:off x="2972" y="2513"/>
              <a:ext cx="29" cy="1382"/>
            </a:xfrm>
            <a:prstGeom prst="rightBrace">
              <a:avLst>
                <a:gd name="adj1" fmla="val 185227"/>
                <a:gd name="adj2" fmla="val 50000"/>
              </a:avLst>
            </a:prstGeom>
            <a:noFill/>
            <a:ln w="19050">
              <a:solidFill>
                <a:schemeClr val="tx1"/>
              </a:solidFill>
              <a:round/>
              <a:headEnd/>
              <a:tailEnd/>
            </a:ln>
          </p:spPr>
          <p:txBody>
            <a:bodyPr wrap="none" anchor="ctr"/>
            <a:lstStyle/>
            <a:p>
              <a:endParaRPr lang="en-US" dirty="0"/>
            </a:p>
          </p:txBody>
        </p:sp>
      </p:grpSp>
      <p:pic>
        <p:nvPicPr>
          <p:cNvPr id="1026" name="Picture 1" descr="dv496056"/>
          <p:cNvPicPr>
            <a:picLocks noChangeAspect="1" noChangeArrowheads="1"/>
          </p:cNvPicPr>
          <p:nvPr/>
        </p:nvPicPr>
        <p:blipFill>
          <a:blip r:embed="rId3" cstate="print"/>
          <a:srcRect/>
          <a:stretch>
            <a:fillRect/>
          </a:stretch>
        </p:blipFill>
        <p:spPr bwMode="auto">
          <a:xfrm>
            <a:off x="6583680" y="274320"/>
            <a:ext cx="1981200" cy="133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ctrTitle" idx="4294967295"/>
          </p:nvPr>
        </p:nvSpPr>
        <p:spPr>
          <a:xfrm>
            <a:off x="557213" y="3017838"/>
            <a:ext cx="8161337" cy="3001962"/>
          </a:xfrm>
        </p:spPr>
        <p:txBody>
          <a:bodyPr anchor="t"/>
          <a:lstStyle/>
          <a:p>
            <a:pPr algn="ctr" eaLnBrk="1" hangingPunct="1"/>
            <a:r>
              <a:rPr lang="en-US" sz="4000" dirty="0" smtClean="0"/>
              <a:t>FTI Consulting, Inc.</a:t>
            </a:r>
            <a:br>
              <a:rPr lang="en-US" sz="4000" dirty="0" smtClean="0"/>
            </a:br>
            <a:r>
              <a:rPr lang="en-US" sz="600" dirty="0" smtClean="0"/>
              <a:t/>
            </a:r>
            <a:br>
              <a:rPr lang="en-US" sz="600" dirty="0" smtClean="0"/>
            </a:br>
            <a:r>
              <a:rPr lang="en-US" sz="2000" dirty="0" smtClean="0"/>
              <a:t>Global Insurance Industry Services</a:t>
            </a:r>
            <a:br>
              <a:rPr lang="en-US" sz="2000" dirty="0" smtClean="0"/>
            </a:br>
            <a:r>
              <a:rPr lang="en-US" sz="2000" dirty="0" smtClean="0"/>
              <a:t/>
            </a:r>
            <a:br>
              <a:rPr lang="en-US" sz="2000" dirty="0" smtClean="0"/>
            </a:br>
            <a:r>
              <a:rPr lang="en-US" sz="2000" dirty="0" smtClean="0"/>
              <a:t> </a:t>
            </a:r>
            <a:r>
              <a:rPr lang="en-US" sz="2400" dirty="0" smtClean="0"/>
              <a:t>INTRODUCTION: OFFSHORE ENERGY INSURANCE SOLUTIONS</a:t>
            </a:r>
            <a:r>
              <a:rPr lang="en-US" sz="1400" dirty="0" smtClean="0"/>
              <a:t/>
            </a:r>
            <a:br>
              <a:rPr lang="en-US" sz="1400" dirty="0" smtClean="0"/>
            </a:br>
            <a:endParaRPr lang="en-US" sz="1800" b="1" i="1" dirty="0" smtClean="0">
              <a:solidFill>
                <a:srgbClr val="695F5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872" y="1920240"/>
            <a:ext cx="8263128" cy="3041904"/>
          </a:xfrm>
        </p:spPr>
        <p:txBody>
          <a:bodyPr/>
          <a:lstStyle/>
          <a:p>
            <a:r>
              <a:rPr lang="en-US" sz="1400" b="0" kern="1200" dirty="0" smtClean="0">
                <a:latin typeface="Arial" charset="0"/>
                <a:ea typeface="ＭＳ Ｐゴシック" pitchFamily="34" charset="-128"/>
              </a:rPr>
              <a:t>In light of recent events in the Gulf from the Deep Water Horizon spill and factors such as current</a:t>
            </a:r>
          </a:p>
          <a:p>
            <a:r>
              <a:rPr lang="en-US" sz="1400" b="0" kern="1200" dirty="0" smtClean="0">
                <a:latin typeface="Arial" charset="0"/>
                <a:ea typeface="ＭＳ Ｐゴシック" pitchFamily="34" charset="-128"/>
              </a:rPr>
              <a:t>insurance market’s capacity, higher regulatory mandates under the Oil Pollution Act (OPA) and cost for</a:t>
            </a:r>
          </a:p>
          <a:p>
            <a:r>
              <a:rPr lang="en-US" sz="1400" b="0" kern="1200" dirty="0" smtClean="0">
                <a:latin typeface="Arial" charset="0"/>
                <a:ea typeface="ＭＳ Ｐゴシック" pitchFamily="34" charset="-128"/>
              </a:rPr>
              <a:t>coverage on off-shore commercial risk coverages, consideration needs to be given to alternative market</a:t>
            </a:r>
          </a:p>
          <a:p>
            <a:r>
              <a:rPr lang="en-US" sz="1400" b="0" kern="1200" dirty="0" smtClean="0">
                <a:latin typeface="Arial" charset="0"/>
                <a:ea typeface="ＭＳ Ｐゴシック" pitchFamily="34" charset="-128"/>
              </a:rPr>
              <a:t>solutions that can support the smaller participants’ collective approach to risk management. </a:t>
            </a:r>
          </a:p>
          <a:p>
            <a:endParaRPr lang="en-US" sz="1400" b="0" kern="1200" dirty="0" smtClean="0">
              <a:latin typeface="Arial" charset="0"/>
              <a:ea typeface="ＭＳ Ｐゴシック" pitchFamily="34" charset="-128"/>
            </a:endParaRPr>
          </a:p>
          <a:p>
            <a:r>
              <a:rPr lang="en-US" sz="1400" b="0" kern="1200" dirty="0" smtClean="0">
                <a:latin typeface="Arial" charset="0"/>
                <a:ea typeface="ＭＳ Ｐゴシック" pitchFamily="34" charset="-128"/>
              </a:rPr>
              <a:t>We look at the solutions through three alternative market approaches which are discussed in this</a:t>
            </a:r>
          </a:p>
          <a:p>
            <a:r>
              <a:rPr lang="en-US" sz="1400" b="0" kern="1200" dirty="0" smtClean="0">
                <a:latin typeface="Arial" charset="0"/>
                <a:ea typeface="ＭＳ Ｐゴシック" pitchFamily="34" charset="-128"/>
              </a:rPr>
              <a:t>document:</a:t>
            </a:r>
          </a:p>
          <a:p>
            <a:r>
              <a:rPr lang="en-US" sz="1400" b="0" kern="1200" dirty="0" smtClean="0">
                <a:latin typeface="Arial" charset="0"/>
                <a:ea typeface="ＭＳ Ｐゴシック" pitchFamily="34" charset="-128"/>
              </a:rPr>
              <a:t> </a:t>
            </a:r>
          </a:p>
          <a:p>
            <a:pPr>
              <a:buFont typeface="Arial" pitchFamily="34" charset="0"/>
              <a:buChar char="•"/>
            </a:pPr>
            <a:r>
              <a:rPr lang="en-US" sz="1400" b="0" kern="1200" dirty="0" smtClean="0">
                <a:latin typeface="Arial" charset="0"/>
                <a:ea typeface="ＭＳ Ｐゴシック" pitchFamily="34" charset="-128"/>
              </a:rPr>
              <a:t>Captives</a:t>
            </a:r>
          </a:p>
          <a:p>
            <a:pPr>
              <a:buFont typeface="Arial" pitchFamily="34" charset="0"/>
              <a:buChar char="•"/>
            </a:pPr>
            <a:r>
              <a:rPr lang="en-US" sz="1400" b="0" kern="1200" dirty="0" smtClean="0">
                <a:latin typeface="Arial" charset="0"/>
                <a:ea typeface="ＭＳ Ｐゴシック" pitchFamily="34" charset="-128"/>
              </a:rPr>
              <a:t>Side Car</a:t>
            </a:r>
          </a:p>
          <a:p>
            <a:pPr>
              <a:buFont typeface="Arial" pitchFamily="34" charset="0"/>
              <a:buChar char="•"/>
            </a:pPr>
            <a:r>
              <a:rPr lang="en-US" sz="1400" b="0" kern="1200" dirty="0" smtClean="0">
                <a:latin typeface="Arial" charset="0"/>
                <a:ea typeface="ＭＳ Ｐゴシック" pitchFamily="34" charset="-128"/>
              </a:rPr>
              <a:t>Program Issuer</a:t>
            </a:r>
          </a:p>
          <a:p>
            <a:endParaRPr lang="en-US" sz="1400" dirty="0" smtClean="0"/>
          </a:p>
        </p:txBody>
      </p:sp>
      <p:sp>
        <p:nvSpPr>
          <p:cNvPr id="4" name="Slide Number Placeholder 3"/>
          <p:cNvSpPr>
            <a:spLocks noGrp="1"/>
          </p:cNvSpPr>
          <p:nvPr>
            <p:ph type="sldNum" sz="quarter" idx="10"/>
          </p:nvPr>
        </p:nvSpPr>
        <p:spPr/>
        <p:txBody>
          <a:bodyPr/>
          <a:lstStyle/>
          <a:p>
            <a:pPr>
              <a:defRPr/>
            </a:pPr>
            <a:fld id="{B2239F45-154F-42CA-9402-AFE8F0587909}" type="slidenum">
              <a:rPr lang="en-US" smtClean="0"/>
              <a:pPr>
                <a:defRPr/>
              </a:pPr>
              <a:t>6</a:t>
            </a:fld>
            <a:endParaRPr lang="en-US" sz="1000" dirty="0"/>
          </a:p>
        </p:txBody>
      </p:sp>
      <p:sp>
        <p:nvSpPr>
          <p:cNvPr id="5" name="TextBox 4"/>
          <p:cNvSpPr txBox="1"/>
          <p:nvPr/>
        </p:nvSpPr>
        <p:spPr>
          <a:xfrm>
            <a:off x="438911" y="5218176"/>
            <a:ext cx="7949185" cy="584775"/>
          </a:xfrm>
          <a:prstGeom prst="rect">
            <a:avLst/>
          </a:prstGeom>
          <a:noFill/>
        </p:spPr>
        <p:txBody>
          <a:bodyPr wrap="square" rtlCol="0">
            <a:spAutoFit/>
          </a:bodyPr>
          <a:lstStyle/>
          <a:p>
            <a:pPr algn="ctr"/>
            <a:r>
              <a:rPr lang="en-US" sz="1600" b="1" i="1" dirty="0" smtClean="0">
                <a:solidFill>
                  <a:srgbClr val="7030A0"/>
                </a:solidFill>
              </a:rPr>
              <a:t>Current industry solution is near term and should be pursued with full expectation that the members have a viable exit strategy </a:t>
            </a:r>
            <a:endParaRPr lang="en-US" sz="1600" b="1" i="1" dirty="0">
              <a:solidFill>
                <a:srgbClr val="7030A0"/>
              </a:solidFill>
            </a:endParaRPr>
          </a:p>
        </p:txBody>
      </p:sp>
      <p:sp>
        <p:nvSpPr>
          <p:cNvPr id="7" name="Text Box 19"/>
          <p:cNvSpPr txBox="1">
            <a:spLocks noChangeArrowheads="1"/>
          </p:cNvSpPr>
          <p:nvPr/>
        </p:nvSpPr>
        <p:spPr bwMode="auto">
          <a:xfrm>
            <a:off x="288925" y="339916"/>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9" name="Rectangle 8"/>
          <p:cNvSpPr/>
          <p:nvPr/>
        </p:nvSpPr>
        <p:spPr>
          <a:xfrm>
            <a:off x="420624" y="1162104"/>
            <a:ext cx="5394960" cy="553998"/>
          </a:xfrm>
          <a:prstGeom prst="rect">
            <a:avLst/>
          </a:prstGeom>
        </p:spPr>
        <p:txBody>
          <a:bodyPr wrap="square">
            <a:spAutoFit/>
          </a:bodyPr>
          <a:lstStyle/>
          <a:p>
            <a:pPr eaLnBrk="0" hangingPunct="0">
              <a:defRPr/>
            </a:pPr>
            <a:r>
              <a:rPr lang="en-US" sz="1400" dirty="0" smtClean="0">
                <a:cs typeface="Arial" charset="0"/>
              </a:rPr>
              <a:t>OFFSHORE ENERGY INSURANCE SOLUTIONS</a:t>
            </a:r>
          </a:p>
          <a:p>
            <a:pPr eaLnBrk="0" hangingPunct="0">
              <a:defRPr/>
            </a:pPr>
            <a:r>
              <a:rPr lang="en-US" sz="1600" b="1" i="1" dirty="0" smtClean="0">
                <a:solidFill>
                  <a:srgbClr val="695F50"/>
                </a:solidFill>
                <a:cs typeface="Arial" charset="0"/>
              </a:rPr>
              <a:t>Introduction</a:t>
            </a:r>
            <a:endParaRPr lang="en-US" sz="1600" dirty="0"/>
          </a:p>
        </p:txBody>
      </p:sp>
      <p:pic>
        <p:nvPicPr>
          <p:cNvPr id="3074" name="Picture 1" descr="dv496056"/>
          <p:cNvPicPr>
            <a:picLocks noChangeAspect="1" noChangeArrowheads="1"/>
          </p:cNvPicPr>
          <p:nvPr/>
        </p:nvPicPr>
        <p:blipFill>
          <a:blip r:embed="rId2" cstate="print"/>
          <a:srcRect/>
          <a:stretch>
            <a:fillRect/>
          </a:stretch>
        </p:blipFill>
        <p:spPr bwMode="auto">
          <a:xfrm>
            <a:off x="6583680" y="274320"/>
            <a:ext cx="1981200" cy="1333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EA67DBC-8398-497B-8368-BCCF4915E47C}" type="slidenum">
              <a:rPr lang="en-US" smtClean="0"/>
              <a:pPr>
                <a:defRPr/>
              </a:pPr>
              <a:t>7</a:t>
            </a:fld>
            <a:endParaRPr lang="en-US" sz="1000" dirty="0"/>
          </a:p>
        </p:txBody>
      </p:sp>
      <p:sp>
        <p:nvSpPr>
          <p:cNvPr id="14339"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5" name="Text Box 6"/>
          <p:cNvSpPr txBox="1">
            <a:spLocks noChangeArrowheads="1"/>
          </p:cNvSpPr>
          <p:nvPr/>
        </p:nvSpPr>
        <p:spPr bwMode="auto">
          <a:xfrm>
            <a:off x="511302" y="1086041"/>
            <a:ext cx="6035675" cy="553998"/>
          </a:xfrm>
          <a:prstGeom prst="rect">
            <a:avLst/>
          </a:prstGeom>
          <a:noFill/>
          <a:ln w="9525" algn="ctr">
            <a:noFill/>
            <a:miter lim="800000"/>
            <a:headEnd/>
            <a:tailEnd/>
          </a:ln>
          <a:effectLst/>
        </p:spPr>
        <p:txBody>
          <a:bodyPr>
            <a:spAutoFit/>
          </a:bodyPr>
          <a:lstStyle/>
          <a:p>
            <a:pPr eaLnBrk="0" hangingPunct="0">
              <a:defRPr/>
            </a:pPr>
            <a:r>
              <a:rPr lang="en-US" sz="1400" dirty="0">
                <a:cs typeface="Arial" charset="0"/>
              </a:rPr>
              <a:t>OFFSHORE ENERGY INSURANCE SOLUTIONS</a:t>
            </a:r>
          </a:p>
          <a:p>
            <a:pPr eaLnBrk="0" hangingPunct="0">
              <a:defRPr/>
            </a:pPr>
            <a:r>
              <a:rPr lang="en-US" sz="1600" b="1" i="1" dirty="0">
                <a:solidFill>
                  <a:srgbClr val="695F50"/>
                </a:solidFill>
                <a:cs typeface="Arial" charset="0"/>
              </a:rPr>
              <a:t>Background</a:t>
            </a:r>
          </a:p>
        </p:txBody>
      </p:sp>
      <p:sp>
        <p:nvSpPr>
          <p:cNvPr id="14342" name="TextBox 6"/>
          <p:cNvSpPr txBox="1">
            <a:spLocks noChangeArrowheads="1"/>
          </p:cNvSpPr>
          <p:nvPr/>
        </p:nvSpPr>
        <p:spPr bwMode="auto">
          <a:xfrm>
            <a:off x="533400" y="1943100"/>
            <a:ext cx="8124825" cy="4324261"/>
          </a:xfrm>
          <a:prstGeom prst="rect">
            <a:avLst/>
          </a:prstGeom>
          <a:noFill/>
          <a:ln w="9525">
            <a:noFill/>
            <a:miter lim="800000"/>
            <a:headEnd/>
            <a:tailEnd/>
          </a:ln>
        </p:spPr>
        <p:txBody>
          <a:bodyPr>
            <a:spAutoFit/>
          </a:bodyPr>
          <a:lstStyle/>
          <a:p>
            <a:r>
              <a:rPr lang="en-US" sz="1400" dirty="0"/>
              <a:t>Proposed increases in required levels of oil spill financial responsibility (OSFR) from an offshore facility and associated pipelines proposes requires proof of  financial responsibility under Section 1016 of the Oil Pollution Act (OPA) resulting in typical </a:t>
            </a:r>
            <a:r>
              <a:rPr lang="en-US" sz="1400" dirty="0" smtClean="0"/>
              <a:t>minimum </a:t>
            </a:r>
            <a:r>
              <a:rPr lang="en-US" sz="1400" dirty="0"/>
              <a:t>limits of $1.2B - $</a:t>
            </a:r>
            <a:r>
              <a:rPr lang="en-US" sz="1400" dirty="0" smtClean="0"/>
              <a:t>1.5B per unit risk.</a:t>
            </a:r>
            <a:endParaRPr lang="en-US" sz="1400" dirty="0"/>
          </a:p>
          <a:p>
            <a:pPr>
              <a:buFont typeface="Arial" charset="0"/>
              <a:buChar char="•"/>
            </a:pPr>
            <a:endParaRPr lang="en-US" sz="1400" dirty="0"/>
          </a:p>
          <a:p>
            <a:r>
              <a:rPr lang="en-US" sz="1400" dirty="0"/>
              <a:t>Existing insurance markets remain but prices have risen 15% - 50% respectively for shallow water and deep water drilling, </a:t>
            </a:r>
            <a:r>
              <a:rPr lang="en-US" sz="1400" dirty="0" smtClean="0"/>
              <a:t>respectively.</a:t>
            </a:r>
            <a:endParaRPr lang="en-US" sz="1400" dirty="0"/>
          </a:p>
          <a:p>
            <a:endParaRPr lang="en-US" sz="1400" dirty="0"/>
          </a:p>
          <a:p>
            <a:pPr>
              <a:spcAft>
                <a:spcPts val="600"/>
              </a:spcAft>
            </a:pPr>
            <a:r>
              <a:rPr lang="en-US" sz="1400" dirty="0"/>
              <a:t>Captive or industry-sponsored solutions have successfully been used in the past by other industry to address their needs</a:t>
            </a:r>
          </a:p>
          <a:p>
            <a:pPr marL="628650" lvl="1" indent="-171450">
              <a:spcAft>
                <a:spcPts val="600"/>
              </a:spcAft>
              <a:buFont typeface="Arial" charset="0"/>
              <a:buChar char="•"/>
            </a:pPr>
            <a:r>
              <a:rPr lang="en-US" sz="1400" dirty="0"/>
              <a:t>Product liability companies in the early 1980s, the predecessors to companies today like ACE Ltd. and XL Group</a:t>
            </a:r>
          </a:p>
          <a:p>
            <a:pPr marL="628650" lvl="1" indent="-171450">
              <a:spcAft>
                <a:spcPts val="600"/>
              </a:spcAft>
              <a:buFont typeface="Arial" charset="0"/>
              <a:buChar char="•"/>
            </a:pPr>
            <a:r>
              <a:rPr lang="en-US" sz="1400" dirty="0"/>
              <a:t>Professional liability groups for accountants, doctors and lawyers</a:t>
            </a:r>
          </a:p>
          <a:p>
            <a:pPr marL="628650" lvl="1" indent="-171450">
              <a:spcAft>
                <a:spcPts val="600"/>
              </a:spcAft>
              <a:buFont typeface="Arial" charset="0"/>
              <a:buChar char="•"/>
            </a:pPr>
            <a:r>
              <a:rPr lang="en-US" sz="1400" dirty="0"/>
              <a:t>Oil Insurance Ltd. In Bermuda for property and weather-related damage and </a:t>
            </a:r>
            <a:r>
              <a:rPr lang="en-US" sz="1400" dirty="0" smtClean="0"/>
              <a:t>interruptions</a:t>
            </a:r>
          </a:p>
          <a:p>
            <a:pPr marL="628650" lvl="1" indent="-171450">
              <a:spcAft>
                <a:spcPts val="600"/>
              </a:spcAft>
              <a:buFont typeface="Arial" charset="0"/>
              <a:buChar char="•"/>
            </a:pPr>
            <a:r>
              <a:rPr lang="en-US" sz="1400" dirty="0" smtClean="0"/>
              <a:t>UPS formation of Overseas Partners Ltd., a shareholder owned captive</a:t>
            </a:r>
          </a:p>
          <a:p>
            <a:pPr marL="171450" indent="-171450">
              <a:spcAft>
                <a:spcPts val="0"/>
              </a:spcAft>
            </a:pPr>
            <a:endParaRPr lang="en-US" sz="1400" dirty="0" smtClean="0"/>
          </a:p>
          <a:p>
            <a:pPr marL="171450" indent="-171450">
              <a:spcAft>
                <a:spcPts val="0"/>
              </a:spcAft>
            </a:pPr>
            <a:r>
              <a:rPr lang="en-US" sz="1400" dirty="0" smtClean="0"/>
              <a:t>Regardless, the required insurance solution will require substantial new capacity from either the</a:t>
            </a:r>
          </a:p>
          <a:p>
            <a:pPr marL="171450" indent="-171450">
              <a:spcAft>
                <a:spcPts val="0"/>
              </a:spcAft>
            </a:pPr>
            <a:r>
              <a:rPr lang="en-US" sz="1400" dirty="0" smtClean="0"/>
              <a:t>existing global insurance markets or from an industry led solution. </a:t>
            </a:r>
            <a:endParaRPr lang="en-US" sz="1400" dirty="0"/>
          </a:p>
          <a:p>
            <a:r>
              <a:rPr lang="en-US" dirty="0"/>
              <a:t> </a:t>
            </a:r>
          </a:p>
        </p:txBody>
      </p:sp>
      <p:pic>
        <p:nvPicPr>
          <p:cNvPr id="4098" name="Picture 1" descr="dv496056"/>
          <p:cNvPicPr>
            <a:picLocks noChangeAspect="1" noChangeArrowheads="1"/>
          </p:cNvPicPr>
          <p:nvPr/>
        </p:nvPicPr>
        <p:blipFill>
          <a:blip r:embed="rId2" cstate="print"/>
          <a:srcRect/>
          <a:stretch>
            <a:fillRect/>
          </a:stretch>
        </p:blipFill>
        <p:spPr bwMode="auto">
          <a:xfrm>
            <a:off x="6583680" y="274320"/>
            <a:ext cx="1981200" cy="1333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E198A3E-AFAE-469E-AADD-A001D043DB6E}" type="slidenum">
              <a:rPr lang="en-US" smtClean="0"/>
              <a:pPr>
                <a:defRPr/>
              </a:pPr>
              <a:t>8</a:t>
            </a:fld>
            <a:endParaRPr lang="en-US" sz="1000" dirty="0"/>
          </a:p>
        </p:txBody>
      </p:sp>
      <p:sp>
        <p:nvSpPr>
          <p:cNvPr id="15363" name="Text Box 19"/>
          <p:cNvSpPr txBox="1">
            <a:spLocks noChangeArrowheads="1"/>
          </p:cNvSpPr>
          <p:nvPr/>
        </p:nvSpPr>
        <p:spPr bwMode="auto">
          <a:xfrm>
            <a:off x="288925" y="230188"/>
            <a:ext cx="8378825" cy="517525"/>
          </a:xfrm>
          <a:prstGeom prst="rect">
            <a:avLst/>
          </a:prstGeom>
          <a:noFill/>
          <a:ln w="9525" algn="ctr">
            <a:noFill/>
            <a:miter lim="800000"/>
            <a:headEnd/>
            <a:tailEnd/>
          </a:ln>
        </p:spPr>
        <p:txBody>
          <a:bodyPr>
            <a:spAutoFit/>
          </a:bodyPr>
          <a:lstStyle/>
          <a:p>
            <a:pPr indent="1588" eaLnBrk="0" hangingPunct="0"/>
            <a:r>
              <a:rPr lang="en-US" sz="1400" b="1" dirty="0"/>
              <a:t>FTI CONSULTING, INC</a:t>
            </a:r>
          </a:p>
          <a:p>
            <a:pPr indent="1588" eaLnBrk="0" hangingPunct="0"/>
            <a:r>
              <a:rPr lang="en-US" sz="1400" b="1" dirty="0"/>
              <a:t>GLOBAL INSURANCE INDUSTRY SERVICES</a:t>
            </a:r>
          </a:p>
        </p:txBody>
      </p:sp>
      <p:sp>
        <p:nvSpPr>
          <p:cNvPr id="15365" name="Text Box 6"/>
          <p:cNvSpPr txBox="1">
            <a:spLocks noChangeArrowheads="1"/>
          </p:cNvSpPr>
          <p:nvPr/>
        </p:nvSpPr>
        <p:spPr bwMode="auto">
          <a:xfrm>
            <a:off x="438150" y="1204913"/>
            <a:ext cx="6035675" cy="336550"/>
          </a:xfrm>
          <a:prstGeom prst="rect">
            <a:avLst/>
          </a:prstGeom>
          <a:noFill/>
          <a:ln w="9525" algn="ctr">
            <a:noFill/>
            <a:miter lim="800000"/>
            <a:headEnd/>
            <a:tailEnd/>
          </a:ln>
        </p:spPr>
        <p:txBody>
          <a:bodyPr>
            <a:spAutoFit/>
          </a:bodyPr>
          <a:lstStyle/>
          <a:p>
            <a:pPr eaLnBrk="0" hangingPunct="0"/>
            <a:r>
              <a:rPr lang="en-US" sz="1600" b="1" i="1" dirty="0">
                <a:solidFill>
                  <a:srgbClr val="695F50"/>
                </a:solidFill>
              </a:rPr>
              <a:t>Background</a:t>
            </a:r>
          </a:p>
        </p:txBody>
      </p:sp>
      <p:sp>
        <p:nvSpPr>
          <p:cNvPr id="8" name="TextBox 7"/>
          <p:cNvSpPr txBox="1"/>
          <p:nvPr/>
        </p:nvSpPr>
        <p:spPr>
          <a:xfrm>
            <a:off x="676275" y="2085975"/>
            <a:ext cx="7991475" cy="3616325"/>
          </a:xfrm>
          <a:prstGeom prst="rect">
            <a:avLst/>
          </a:prstGeom>
          <a:noFill/>
        </p:spPr>
        <p:txBody>
          <a:bodyPr>
            <a:spAutoFit/>
          </a:bodyPr>
          <a:lstStyle/>
          <a:p>
            <a:pPr>
              <a:spcAft>
                <a:spcPts val="600"/>
              </a:spcAft>
              <a:defRPr/>
            </a:pPr>
            <a:r>
              <a:rPr lang="en-US" sz="1400" dirty="0">
                <a:cs typeface="Arial" charset="0"/>
              </a:rPr>
              <a:t>Aggregation of  approximately 30 smaller </a:t>
            </a:r>
            <a:r>
              <a:rPr lang="en-US" sz="1400" dirty="0" smtClean="0">
                <a:cs typeface="Arial" charset="0"/>
              </a:rPr>
              <a:t>producers, led </a:t>
            </a:r>
            <a:r>
              <a:rPr lang="en-US" sz="1400" dirty="0">
                <a:cs typeface="Arial" charset="0"/>
              </a:rPr>
              <a:t>principally by funds are seeking a limited use vehicle to absorb the funding of these increased </a:t>
            </a:r>
            <a:r>
              <a:rPr lang="en-US" sz="1400" dirty="0" smtClean="0">
                <a:cs typeface="Arial" charset="0"/>
              </a:rPr>
              <a:t>limits</a:t>
            </a:r>
            <a:endParaRPr lang="en-US" sz="1400" dirty="0">
              <a:cs typeface="Arial" charset="0"/>
            </a:endParaRPr>
          </a:p>
          <a:p>
            <a:pPr lvl="1">
              <a:defRPr/>
            </a:pPr>
            <a:r>
              <a:rPr lang="en-US" sz="1400" dirty="0">
                <a:cs typeface="Arial" charset="0"/>
              </a:rPr>
              <a:t>  </a:t>
            </a:r>
          </a:p>
          <a:p>
            <a:pPr>
              <a:defRPr/>
            </a:pPr>
            <a:r>
              <a:rPr lang="en-US" sz="1400" dirty="0">
                <a:cs typeface="Arial" charset="0"/>
              </a:rPr>
              <a:t>In the event of an </a:t>
            </a:r>
            <a:r>
              <a:rPr lang="en-US" sz="1400" dirty="0" smtClean="0">
                <a:cs typeface="Arial" charset="0"/>
              </a:rPr>
              <a:t>incident, </a:t>
            </a:r>
            <a:r>
              <a:rPr lang="en-US" sz="1400" dirty="0">
                <a:cs typeface="Arial" charset="0"/>
              </a:rPr>
              <a:t>the funding mechanism will be limited to costs and liability  related to closing the well and resultant clean up such as: </a:t>
            </a:r>
          </a:p>
          <a:p>
            <a:pPr lvl="1">
              <a:buFont typeface="Arial" pitchFamily="34" charset="0"/>
              <a:buChar char="•"/>
              <a:defRPr/>
            </a:pPr>
            <a:endParaRPr lang="en-US" sz="1400" dirty="0">
              <a:cs typeface="Arial" charset="0"/>
            </a:endParaRPr>
          </a:p>
          <a:p>
            <a:pPr marL="573088" lvl="1" indent="-115888">
              <a:buFont typeface="Arial" pitchFamily="34" charset="0"/>
              <a:buChar char="•"/>
              <a:defRPr/>
            </a:pPr>
            <a:r>
              <a:rPr lang="en-US" sz="1400" dirty="0">
                <a:cs typeface="Arial" charset="0"/>
              </a:rPr>
              <a:t>Aspects of Operator’s Extra Expense related to pollution and seepage,  certain 3</a:t>
            </a:r>
            <a:r>
              <a:rPr lang="en-US" sz="1400" baseline="30000" dirty="0">
                <a:cs typeface="Arial" charset="0"/>
              </a:rPr>
              <a:t>rd</a:t>
            </a:r>
            <a:r>
              <a:rPr lang="en-US" sz="1400" dirty="0">
                <a:cs typeface="Arial" charset="0"/>
              </a:rPr>
              <a:t> party bodily injury and property damages, costs of cleanup and defense costs (excluding drilling platform operational related costs) </a:t>
            </a:r>
            <a:endParaRPr lang="en-US" sz="1400" baseline="30000" dirty="0">
              <a:cs typeface="Arial" charset="0"/>
            </a:endParaRPr>
          </a:p>
          <a:p>
            <a:pPr marL="573088" lvl="1" indent="-115888">
              <a:buFont typeface="Arial" pitchFamily="34" charset="0"/>
              <a:buChar char="•"/>
              <a:defRPr/>
            </a:pPr>
            <a:r>
              <a:rPr lang="en-US" sz="1400" dirty="0">
                <a:cs typeface="Arial" charset="0"/>
              </a:rPr>
              <a:t>Environmental/Pollution Liability </a:t>
            </a:r>
          </a:p>
          <a:p>
            <a:pPr marL="573088" lvl="1" indent="-115888">
              <a:buFont typeface="Arial" pitchFamily="34" charset="0"/>
              <a:buChar char="•"/>
              <a:defRPr/>
            </a:pPr>
            <a:r>
              <a:rPr lang="en-US" sz="1400" dirty="0">
                <a:cs typeface="Arial" charset="0"/>
              </a:rPr>
              <a:t>Business Interruption arising out of any single non-weather related drilling incident</a:t>
            </a:r>
          </a:p>
          <a:p>
            <a:pPr lvl="1">
              <a:defRPr/>
            </a:pPr>
            <a:endParaRPr lang="en-US" sz="1400" dirty="0">
              <a:cs typeface="Arial" charset="0"/>
            </a:endParaRPr>
          </a:p>
          <a:p>
            <a:pPr>
              <a:defRPr/>
            </a:pPr>
            <a:r>
              <a:rPr lang="en-US" sz="1400" dirty="0">
                <a:cs typeface="Arial" charset="0"/>
              </a:rPr>
              <a:t>Coverage begins and ends with an actual drilling “life-cycle” </a:t>
            </a:r>
          </a:p>
          <a:p>
            <a:pPr lvl="1">
              <a:defRPr/>
            </a:pPr>
            <a:r>
              <a:rPr lang="en-US" sz="1400" dirty="0">
                <a:cs typeface="Arial" charset="0"/>
              </a:rPr>
              <a:t> </a:t>
            </a:r>
          </a:p>
          <a:p>
            <a:pPr>
              <a:defRPr/>
            </a:pPr>
            <a:r>
              <a:rPr lang="en-US" sz="1400" dirty="0">
                <a:cs typeface="Arial" charset="0"/>
              </a:rPr>
              <a:t>Terms for organizational structure, funding and proportionate allocations  are  part of the Joint Operating Agreements (JOAs) amongst participant </a:t>
            </a:r>
          </a:p>
        </p:txBody>
      </p:sp>
      <p:sp>
        <p:nvSpPr>
          <p:cNvPr id="9" name="Text Box 6"/>
          <p:cNvSpPr txBox="1">
            <a:spLocks noChangeArrowheads="1"/>
          </p:cNvSpPr>
          <p:nvPr/>
        </p:nvSpPr>
        <p:spPr bwMode="auto">
          <a:xfrm>
            <a:off x="438150" y="976313"/>
            <a:ext cx="6035675" cy="554037"/>
          </a:xfrm>
          <a:prstGeom prst="rect">
            <a:avLst/>
          </a:prstGeom>
          <a:noFill/>
          <a:ln w="9525" algn="ctr">
            <a:noFill/>
            <a:miter lim="800000"/>
            <a:headEnd/>
            <a:tailEnd/>
          </a:ln>
          <a:effectLst/>
        </p:spPr>
        <p:txBody>
          <a:bodyPr>
            <a:spAutoFit/>
          </a:bodyPr>
          <a:lstStyle/>
          <a:p>
            <a:pPr eaLnBrk="0" hangingPunct="0">
              <a:defRPr/>
            </a:pPr>
            <a:r>
              <a:rPr lang="en-US" sz="1600" dirty="0">
                <a:cs typeface="Arial" charset="0"/>
              </a:rPr>
              <a:t>OFFSHORE ENERGY INSURANCE SOLUTIONS</a:t>
            </a:r>
            <a:endParaRPr lang="en-US" sz="1050" dirty="0">
              <a:cs typeface="Arial" charset="0"/>
            </a:endParaRPr>
          </a:p>
          <a:p>
            <a:pPr eaLnBrk="0" hangingPunct="0">
              <a:defRPr/>
            </a:pPr>
            <a:endParaRPr lang="en-US" sz="1400" b="1" i="1" dirty="0">
              <a:solidFill>
                <a:srgbClr val="695F50"/>
              </a:solidFill>
              <a:cs typeface="Arial" charset="0"/>
            </a:endParaRPr>
          </a:p>
        </p:txBody>
      </p:sp>
      <p:pic>
        <p:nvPicPr>
          <p:cNvPr id="5122" name="Picture 1" descr="dv496056"/>
          <p:cNvPicPr>
            <a:picLocks noChangeAspect="1" noChangeArrowheads="1"/>
          </p:cNvPicPr>
          <p:nvPr/>
        </p:nvPicPr>
        <p:blipFill>
          <a:blip r:embed="rId2" cstate="print"/>
          <a:srcRect/>
          <a:stretch>
            <a:fillRect/>
          </a:stretch>
        </p:blipFill>
        <p:spPr bwMode="auto">
          <a:xfrm>
            <a:off x="6583680" y="274320"/>
            <a:ext cx="1981200" cy="144056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
      <a:dk1>
        <a:srgbClr val="6B5C4F"/>
      </a:dk1>
      <a:lt1>
        <a:srgbClr val="FFFFFF"/>
      </a:lt1>
      <a:dk2>
        <a:srgbClr val="000000"/>
      </a:dk2>
      <a:lt2>
        <a:srgbClr val="70752B"/>
      </a:lt2>
      <a:accent1>
        <a:srgbClr val="9E2629"/>
      </a:accent1>
      <a:accent2>
        <a:srgbClr val="45637A"/>
      </a:accent2>
      <a:accent3>
        <a:srgbClr val="FFFFFF"/>
      </a:accent3>
      <a:accent4>
        <a:srgbClr val="5A4D42"/>
      </a:accent4>
      <a:accent5>
        <a:srgbClr val="CCACAC"/>
      </a:accent5>
      <a:accent6>
        <a:srgbClr val="3E596E"/>
      </a:accent6>
      <a:hlink>
        <a:srgbClr val="664778"/>
      </a:hlink>
      <a:folHlink>
        <a:srgbClr val="BD660A"/>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io - Picture">
  <a:themeElements>
    <a:clrScheme name="Bio -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 - Pictur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lnDef>
  </a:objectDefaults>
  <a:extraClrSchemeLst>
    <a:extraClrScheme>
      <a:clrScheme name="Bio -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 - Pi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 - Pi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 - Pi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 - Pi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 - Pi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 - Pi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 - Pi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 - Pi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 - Pi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 - Pi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 - Pi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io - No Picture">
  <a:themeElements>
    <a:clrScheme name="Bio - No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 - No Pictur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lnDef>
  </a:objectDefaults>
  <a:extraClrSchemeLst>
    <a:extraClrScheme>
      <a:clrScheme name="Bio - No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 - No Pi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 - No Pi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 - No Pi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 - No Pi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 - No Pi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 - No Pi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 - No Pi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 - No Pi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 - No Pi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 - No Pi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 - No Pi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n-Screen – No Logo">
  <a:themeElements>
    <a:clrScheme name="On-Screen – No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n-Screen – No Log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lnDef>
  </a:objectDefaults>
  <a:extraClrSchemeLst>
    <a:extraClrScheme>
      <a:clrScheme name="On-Screen – No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Screen – No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Screen – No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Screen – No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Screen – No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Screen – No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Screen – No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Screen – No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Screen – No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Screen – No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Screen – No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Screen – No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200"/>
          </a:spcBef>
          <a:spcAft>
            <a:spcPts val="200"/>
          </a:spcAft>
          <a:buClrTx/>
          <a:buSzTx/>
          <a:buFontTx/>
          <a:buNone/>
          <a:tabLst/>
          <a:defRPr kumimoji="0" lang="en-US" sz="1200" b="0" i="0" u="none" strike="noStrike" cap="none" normalizeH="0" baseline="0" smtClean="0">
            <a:ln>
              <a:noFill/>
            </a:ln>
            <a:solidFill>
              <a:schemeClr val="accent2"/>
            </a:solidFill>
            <a:effectLst/>
            <a:latin typeface="Arial" charset="0"/>
            <a:ea typeface="ＭＳ Ｐゴシック" pitchFamily="-112"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11542</TotalTime>
  <Words>3635</Words>
  <Application>Microsoft Office PowerPoint</Application>
  <PresentationFormat>On-screen Show (4:3)</PresentationFormat>
  <Paragraphs>572</Paragraphs>
  <Slides>29</Slides>
  <Notes>9</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Blank Presentation</vt:lpstr>
      <vt:lpstr>Bio - Picture</vt:lpstr>
      <vt:lpstr>Bio - No Picture</vt:lpstr>
      <vt:lpstr>On-Screen – No Logo</vt:lpstr>
      <vt:lpstr>1_Default Design</vt:lpstr>
      <vt:lpstr>FTI Consulting, Inc.  Global Insurance Industry Services   Materials Prepared for Discussion</vt:lpstr>
      <vt:lpstr>FTI CONSULTING INC  CONFIDENTIAL ADVISORS ACROSS THE GLOBAL ECONOMY</vt:lpstr>
      <vt:lpstr>Slide 2</vt:lpstr>
      <vt:lpstr>Slide 3</vt:lpstr>
      <vt:lpstr>Slide 4</vt:lpstr>
      <vt:lpstr>FTI Consulting, Inc.  Global Insurance Industry Services   INTRODUCTION: OFFSHORE ENERGY INSURANCE SOLUTIONS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Merge Design &amp; Interactive,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COMPANY BEHIND THE HEADLINES</dc:title>
  <dc:creator>Lauren Sheehan</dc:creator>
  <cp:lastModifiedBy>nnye</cp:lastModifiedBy>
  <cp:revision>504</cp:revision>
  <cp:lastPrinted>2007-09-11T19:27:43Z</cp:lastPrinted>
  <dcterms:created xsi:type="dcterms:W3CDTF">2007-07-19T14:29:59Z</dcterms:created>
  <dcterms:modified xsi:type="dcterms:W3CDTF">2010-08-04T14:19:29Z</dcterms:modified>
</cp:coreProperties>
</file>