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8" r:id="rId2"/>
    <p:sldMasterId id="2147483670" r:id="rId3"/>
    <p:sldMasterId id="2147483682" r:id="rId4"/>
    <p:sldMasterId id="2147483694" r:id="rId5"/>
    <p:sldMasterId id="2147483704" r:id="rId6"/>
    <p:sldMasterId id="2147483716" r:id="rId7"/>
  </p:sldMasterIdLst>
  <p:notesMasterIdLst>
    <p:notesMasterId r:id="rId31"/>
  </p:notesMasterIdLst>
  <p:handoutMasterIdLst>
    <p:handoutMasterId r:id="rId32"/>
  </p:handoutMasterIdLst>
  <p:sldIdLst>
    <p:sldId id="279" r:id="rId8"/>
    <p:sldId id="281" r:id="rId9"/>
    <p:sldId id="295" r:id="rId10"/>
    <p:sldId id="293" r:id="rId11"/>
    <p:sldId id="302" r:id="rId12"/>
    <p:sldId id="283" r:id="rId13"/>
    <p:sldId id="284" r:id="rId14"/>
    <p:sldId id="285" r:id="rId15"/>
    <p:sldId id="296" r:id="rId16"/>
    <p:sldId id="291" r:id="rId17"/>
    <p:sldId id="298" r:id="rId18"/>
    <p:sldId id="294" r:id="rId19"/>
    <p:sldId id="292" r:id="rId20"/>
    <p:sldId id="299" r:id="rId21"/>
    <p:sldId id="300" r:id="rId22"/>
    <p:sldId id="258" r:id="rId23"/>
    <p:sldId id="264" r:id="rId24"/>
    <p:sldId id="265" r:id="rId25"/>
    <p:sldId id="266" r:id="rId26"/>
    <p:sldId id="297" r:id="rId27"/>
    <p:sldId id="303" r:id="rId28"/>
    <p:sldId id="268" r:id="rId29"/>
    <p:sldId id="269"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5"/>
    <a:srgbClr val="00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08" autoAdjust="0"/>
  </p:normalViewPr>
  <p:slideViewPr>
    <p:cSldViewPr>
      <p:cViewPr varScale="1">
        <p:scale>
          <a:sx n="105" d="100"/>
          <a:sy n="105" d="100"/>
        </p:scale>
        <p:origin x="-1800" y="-9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2994819-75B6-490D-8E59-44B1D4876E4C}" type="datetimeFigureOut">
              <a:rPr lang="en-US" smtClean="0"/>
              <a:t>4/21/2016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D222FF4-EF27-4251-8192-6090DDA2FF12}" type="slidenum">
              <a:rPr lang="en-US" smtClean="0"/>
              <a:t>‹#›</a:t>
            </a:fld>
            <a:endParaRPr lang="en-US"/>
          </a:p>
        </p:txBody>
      </p:sp>
    </p:spTree>
    <p:extLst>
      <p:ext uri="{BB962C8B-B14F-4D97-AF65-F5344CB8AC3E}">
        <p14:creationId xmlns:p14="http://schemas.microsoft.com/office/powerpoint/2010/main" val="167528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BC5BF5E-98D5-4D72-9A62-8352E059B303}" type="datetimeFigureOut">
              <a:rPr lang="en-US" smtClean="0"/>
              <a:t>4/21/2016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F1F6E5-8C00-47F6-B327-36BBC0F217A3}" type="slidenum">
              <a:rPr lang="en-US" smtClean="0"/>
              <a:t>‹#›</a:t>
            </a:fld>
            <a:endParaRPr lang="en-US"/>
          </a:p>
        </p:txBody>
      </p:sp>
    </p:spTree>
    <p:extLst>
      <p:ext uri="{BB962C8B-B14F-4D97-AF65-F5344CB8AC3E}">
        <p14:creationId xmlns:p14="http://schemas.microsoft.com/office/powerpoint/2010/main" val="1846567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0225" y="309563"/>
            <a:ext cx="3098800" cy="2324100"/>
          </a:xfrm>
        </p:spPr>
      </p:sp>
      <p:sp>
        <p:nvSpPr>
          <p:cNvPr id="3" name="Notes Placeholder 2"/>
          <p:cNvSpPr>
            <a:spLocks noGrp="1"/>
          </p:cNvSpPr>
          <p:nvPr>
            <p:ph type="body" idx="1"/>
          </p:nvPr>
        </p:nvSpPr>
        <p:spPr>
          <a:xfrm>
            <a:off x="778933" y="2866390"/>
            <a:ext cx="5608320" cy="5732780"/>
          </a:xfrm>
        </p:spPr>
        <p:txBody>
          <a:bodyPr/>
          <a:lstStyle/>
          <a:p>
            <a:pPr algn="ctr"/>
            <a:endParaRPr lang="en-US" sz="2000" dirty="0"/>
          </a:p>
          <a:p>
            <a:endParaRPr lang="en-US" dirty="0"/>
          </a:p>
        </p:txBody>
      </p:sp>
      <p:sp>
        <p:nvSpPr>
          <p:cNvPr id="4" name="Slide Number Placeholder 3"/>
          <p:cNvSpPr>
            <a:spLocks noGrp="1"/>
          </p:cNvSpPr>
          <p:nvPr>
            <p:ph type="sldNum" sz="quarter" idx="10"/>
          </p:nvPr>
        </p:nvSpPr>
        <p:spPr/>
        <p:txBody>
          <a:bodyPr/>
          <a:lstStyle/>
          <a:p>
            <a:fld id="{5396346A-B215-4AB7-9DD4-9BD454A622C8}" type="slidenum">
              <a:rPr lang="en-US" smtClean="0"/>
              <a:t>1</a:t>
            </a:fld>
            <a:endParaRPr lang="en-US"/>
          </a:p>
        </p:txBody>
      </p:sp>
    </p:spTree>
    <p:extLst>
      <p:ext uri="{BB962C8B-B14F-4D97-AF65-F5344CB8AC3E}">
        <p14:creationId xmlns:p14="http://schemas.microsoft.com/office/powerpoint/2010/main" val="572958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1C3CE2-FBA4-48B9-8A83-4A113115CF6C}" type="slidenum">
              <a:rPr lang="en-US" smtClean="0"/>
              <a:t>10</a:t>
            </a:fld>
            <a:endParaRPr lang="en-US" dirty="0"/>
          </a:p>
        </p:txBody>
      </p:sp>
    </p:spTree>
    <p:extLst>
      <p:ext uri="{BB962C8B-B14F-4D97-AF65-F5344CB8AC3E}">
        <p14:creationId xmlns:p14="http://schemas.microsoft.com/office/powerpoint/2010/main" val="829929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155575"/>
            <a:ext cx="3016250" cy="2262188"/>
          </a:xfrm>
        </p:spPr>
      </p:sp>
      <p:sp>
        <p:nvSpPr>
          <p:cNvPr id="4" name="Slide Number Placeholder 3"/>
          <p:cNvSpPr>
            <a:spLocks noGrp="1"/>
          </p:cNvSpPr>
          <p:nvPr>
            <p:ph type="sldNum" sz="quarter" idx="10"/>
          </p:nvPr>
        </p:nvSpPr>
        <p:spPr/>
        <p:txBody>
          <a:bodyPr/>
          <a:lstStyle/>
          <a:p>
            <a:pPr>
              <a:defRPr/>
            </a:pPr>
            <a:fld id="{44E8B87A-D306-4F41-9893-C47FBBAE779C}" type="slidenum">
              <a:rPr lang="en-US" smtClean="0">
                <a:solidFill>
                  <a:prstClr val="black"/>
                </a:solidFill>
              </a:rPr>
              <a:pPr>
                <a:defRPr/>
              </a:pPr>
              <a:t>12</a:t>
            </a:fld>
            <a:endParaRPr lang="en-US" dirty="0">
              <a:solidFill>
                <a:prstClr val="black"/>
              </a:solidFill>
            </a:endParaRPr>
          </a:p>
        </p:txBody>
      </p:sp>
      <p:sp>
        <p:nvSpPr>
          <p:cNvPr id="6" name="Notes Placeholder 2"/>
          <p:cNvSpPr>
            <a:spLocks noGrp="1"/>
          </p:cNvSpPr>
          <p:nvPr>
            <p:ph type="body" idx="3"/>
          </p:nvPr>
        </p:nvSpPr>
        <p:spPr>
          <a:xfrm>
            <a:off x="693338" y="2531896"/>
            <a:ext cx="5546055" cy="6336130"/>
          </a:xfrm>
        </p:spPr>
        <p:txBody>
          <a:bodyPr/>
          <a:lstStyle/>
          <a:p>
            <a:endParaRPr lang="en-US" dirty="0"/>
          </a:p>
        </p:txBody>
      </p:sp>
    </p:spTree>
    <p:extLst>
      <p:ext uri="{BB962C8B-B14F-4D97-AF65-F5344CB8AC3E}">
        <p14:creationId xmlns:p14="http://schemas.microsoft.com/office/powerpoint/2010/main" val="350511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6288" y="120650"/>
            <a:ext cx="2533650" cy="1900238"/>
          </a:xfrm>
        </p:spPr>
      </p:sp>
      <p:sp>
        <p:nvSpPr>
          <p:cNvPr id="4" name="Slide Number Placeholder 3"/>
          <p:cNvSpPr>
            <a:spLocks noGrp="1"/>
          </p:cNvSpPr>
          <p:nvPr>
            <p:ph type="sldNum" sz="quarter" idx="10"/>
          </p:nvPr>
        </p:nvSpPr>
        <p:spPr/>
        <p:txBody>
          <a:bodyPr/>
          <a:lstStyle/>
          <a:p>
            <a:fld id="{5396346A-B215-4AB7-9DD4-9BD454A622C8}" type="slidenum">
              <a:rPr lang="en-US" smtClean="0"/>
              <a:t>13</a:t>
            </a:fld>
            <a:endParaRPr lang="en-US" dirty="0"/>
          </a:p>
        </p:txBody>
      </p:sp>
      <p:sp>
        <p:nvSpPr>
          <p:cNvPr id="6" name="Notes Placeholder 2"/>
          <p:cNvSpPr>
            <a:spLocks noGrp="1"/>
          </p:cNvSpPr>
          <p:nvPr>
            <p:ph type="body" idx="3"/>
          </p:nvPr>
        </p:nvSpPr>
        <p:spPr>
          <a:xfrm>
            <a:off x="731855" y="2116306"/>
            <a:ext cx="5546690" cy="6598270"/>
          </a:xfrm>
        </p:spPr>
        <p:txBody>
          <a:bodyPr/>
          <a:lstStyle/>
          <a:p>
            <a:endParaRPr lang="en-US" dirty="0"/>
          </a:p>
        </p:txBody>
      </p:sp>
    </p:spTree>
    <p:extLst>
      <p:ext uri="{BB962C8B-B14F-4D97-AF65-F5344CB8AC3E}">
        <p14:creationId xmlns:p14="http://schemas.microsoft.com/office/powerpoint/2010/main" val="2231536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0275" y="120650"/>
            <a:ext cx="2147888" cy="1611313"/>
          </a:xfrm>
        </p:spPr>
      </p:sp>
      <p:sp>
        <p:nvSpPr>
          <p:cNvPr id="4" name="Slide Number Placeholder 3"/>
          <p:cNvSpPr>
            <a:spLocks noGrp="1"/>
          </p:cNvSpPr>
          <p:nvPr>
            <p:ph type="sldNum" sz="quarter" idx="10"/>
          </p:nvPr>
        </p:nvSpPr>
        <p:spPr/>
        <p:txBody>
          <a:bodyPr/>
          <a:lstStyle/>
          <a:p>
            <a:fld id="{5396346A-B215-4AB7-9DD4-9BD454A622C8}" type="slidenum">
              <a:rPr lang="en-US" smtClean="0"/>
              <a:t>16</a:t>
            </a:fld>
            <a:endParaRPr lang="en-US"/>
          </a:p>
        </p:txBody>
      </p:sp>
      <p:sp>
        <p:nvSpPr>
          <p:cNvPr id="6" name="Notes Placeholder 2"/>
          <p:cNvSpPr>
            <a:spLocks noGrp="1"/>
          </p:cNvSpPr>
          <p:nvPr>
            <p:ph type="body" idx="3"/>
          </p:nvPr>
        </p:nvSpPr>
        <p:spPr>
          <a:xfrm>
            <a:off x="500743" y="1809411"/>
            <a:ext cx="6162989" cy="7288786"/>
          </a:xfrm>
        </p:spPr>
        <p:txBody>
          <a:bodyPr/>
          <a:lstStyle/>
          <a:p>
            <a:endParaRPr lang="en-US" dirty="0"/>
          </a:p>
        </p:txBody>
      </p:sp>
    </p:spTree>
    <p:extLst>
      <p:ext uri="{BB962C8B-B14F-4D97-AF65-F5344CB8AC3E}">
        <p14:creationId xmlns:p14="http://schemas.microsoft.com/office/powerpoint/2010/main" val="3343748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1863" y="198438"/>
            <a:ext cx="2085975" cy="1565275"/>
          </a:xfrm>
        </p:spPr>
      </p:sp>
      <p:sp>
        <p:nvSpPr>
          <p:cNvPr id="4" name="Slide Number Placeholder 3"/>
          <p:cNvSpPr>
            <a:spLocks noGrp="1"/>
          </p:cNvSpPr>
          <p:nvPr>
            <p:ph type="sldNum" sz="quarter" idx="10"/>
          </p:nvPr>
        </p:nvSpPr>
        <p:spPr/>
        <p:txBody>
          <a:bodyPr/>
          <a:lstStyle/>
          <a:p>
            <a:fld id="{5396346A-B215-4AB7-9DD4-9BD454A622C8}" type="slidenum">
              <a:rPr lang="en-US" smtClean="0">
                <a:solidFill>
                  <a:prstClr val="black"/>
                </a:solidFill>
              </a:rPr>
              <a:pPr/>
              <a:t>17</a:t>
            </a:fld>
            <a:endParaRPr lang="en-US" dirty="0">
              <a:solidFill>
                <a:prstClr val="black"/>
              </a:solidFill>
            </a:endParaRPr>
          </a:p>
        </p:txBody>
      </p:sp>
      <p:sp>
        <p:nvSpPr>
          <p:cNvPr id="6" name="Notes Placeholder 2"/>
          <p:cNvSpPr>
            <a:spLocks noGrp="1"/>
          </p:cNvSpPr>
          <p:nvPr>
            <p:ph type="body" idx="1"/>
          </p:nvPr>
        </p:nvSpPr>
        <p:spPr>
          <a:xfrm>
            <a:off x="654817" y="1809410"/>
            <a:ext cx="5777802" cy="6981890"/>
          </a:xfrm>
        </p:spPr>
        <p:txBody>
          <a:bodyPr/>
          <a:lstStyle/>
          <a:p>
            <a:endParaRPr lang="en-US" dirty="0"/>
          </a:p>
        </p:txBody>
      </p:sp>
    </p:spTree>
    <p:extLst>
      <p:ext uri="{BB962C8B-B14F-4D97-AF65-F5344CB8AC3E}">
        <p14:creationId xmlns:p14="http://schemas.microsoft.com/office/powerpoint/2010/main" val="1078715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0900" y="120650"/>
            <a:ext cx="2244725" cy="1682750"/>
          </a:xfrm>
        </p:spPr>
      </p:sp>
      <p:sp>
        <p:nvSpPr>
          <p:cNvPr id="4" name="Slide Number Placeholder 3"/>
          <p:cNvSpPr>
            <a:spLocks noGrp="1"/>
          </p:cNvSpPr>
          <p:nvPr>
            <p:ph type="sldNum" sz="quarter" idx="10"/>
          </p:nvPr>
        </p:nvSpPr>
        <p:spPr/>
        <p:txBody>
          <a:bodyPr/>
          <a:lstStyle/>
          <a:p>
            <a:fld id="{5396346A-B215-4AB7-9DD4-9BD454A622C8}" type="slidenum">
              <a:rPr lang="en-US" smtClean="0">
                <a:solidFill>
                  <a:prstClr val="black"/>
                </a:solidFill>
              </a:rPr>
              <a:pPr/>
              <a:t>18</a:t>
            </a:fld>
            <a:endParaRPr lang="en-US">
              <a:solidFill>
                <a:prstClr val="black"/>
              </a:solidFill>
            </a:endParaRPr>
          </a:p>
        </p:txBody>
      </p:sp>
      <p:sp>
        <p:nvSpPr>
          <p:cNvPr id="6" name="Notes Placeholder 2"/>
          <p:cNvSpPr>
            <a:spLocks noGrp="1"/>
          </p:cNvSpPr>
          <p:nvPr>
            <p:ph type="body" idx="3"/>
          </p:nvPr>
        </p:nvSpPr>
        <p:spPr>
          <a:xfrm>
            <a:off x="654817" y="1962858"/>
            <a:ext cx="6008915" cy="6905166"/>
          </a:xfrm>
        </p:spPr>
        <p:txBody>
          <a:bodyPr/>
          <a:lstStyle/>
          <a:p>
            <a:endParaRPr lang="en-US" dirty="0"/>
          </a:p>
        </p:txBody>
      </p:sp>
    </p:spTree>
    <p:extLst>
      <p:ext uri="{BB962C8B-B14F-4D97-AF65-F5344CB8AC3E}">
        <p14:creationId xmlns:p14="http://schemas.microsoft.com/office/powerpoint/2010/main" val="1078715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F1F6E5-8C00-47F6-B327-36BBC0F217A3}" type="slidenum">
              <a:rPr lang="en-US" smtClean="0"/>
              <a:t>19</a:t>
            </a:fld>
            <a:endParaRPr lang="en-US"/>
          </a:p>
        </p:txBody>
      </p:sp>
    </p:spTree>
    <p:extLst>
      <p:ext uri="{BB962C8B-B14F-4D97-AF65-F5344CB8AC3E}">
        <p14:creationId xmlns:p14="http://schemas.microsoft.com/office/powerpoint/2010/main" val="1678153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F1F6E5-8C00-47F6-B327-36BBC0F217A3}" type="slidenum">
              <a:rPr lang="en-US" smtClean="0"/>
              <a:t>20</a:t>
            </a:fld>
            <a:endParaRPr lang="en-US"/>
          </a:p>
        </p:txBody>
      </p:sp>
    </p:spTree>
    <p:extLst>
      <p:ext uri="{BB962C8B-B14F-4D97-AF65-F5344CB8AC3E}">
        <p14:creationId xmlns:p14="http://schemas.microsoft.com/office/powerpoint/2010/main" val="2616078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6288" y="120650"/>
            <a:ext cx="2717800" cy="2038350"/>
          </a:xfrm>
        </p:spPr>
      </p:sp>
      <p:sp>
        <p:nvSpPr>
          <p:cNvPr id="3" name="Notes Placeholder 2"/>
          <p:cNvSpPr>
            <a:spLocks noGrp="1"/>
          </p:cNvSpPr>
          <p:nvPr>
            <p:ph type="body" idx="1"/>
          </p:nvPr>
        </p:nvSpPr>
        <p:spPr>
          <a:xfrm>
            <a:off x="731855" y="2346478"/>
            <a:ext cx="5608320" cy="6061202"/>
          </a:xfrm>
        </p:spPr>
        <p:txBody>
          <a:bodyPr/>
          <a:lstStyle/>
          <a:p>
            <a:endParaRPr lang="en-US" sz="2000" dirty="0"/>
          </a:p>
        </p:txBody>
      </p:sp>
      <p:sp>
        <p:nvSpPr>
          <p:cNvPr id="4" name="Slide Number Placeholder 3"/>
          <p:cNvSpPr>
            <a:spLocks noGrp="1"/>
          </p:cNvSpPr>
          <p:nvPr>
            <p:ph type="sldNum" sz="quarter" idx="10"/>
          </p:nvPr>
        </p:nvSpPr>
        <p:spPr/>
        <p:txBody>
          <a:bodyPr/>
          <a:lstStyle/>
          <a:p>
            <a:fld id="{5396346A-B215-4AB7-9DD4-9BD454A622C8}" type="slidenum">
              <a:rPr lang="en-US" smtClean="0"/>
              <a:t>22</a:t>
            </a:fld>
            <a:endParaRPr lang="en-US"/>
          </a:p>
        </p:txBody>
      </p:sp>
    </p:spTree>
    <p:extLst>
      <p:ext uri="{BB962C8B-B14F-4D97-AF65-F5344CB8AC3E}">
        <p14:creationId xmlns:p14="http://schemas.microsoft.com/office/powerpoint/2010/main" val="2513735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Ensco 99 facility operated by Walter Oil and Gas drilling for deep gas in Eugene Island 142.</a:t>
            </a:r>
            <a:endParaRPr lang="en-US" dirty="0"/>
          </a:p>
        </p:txBody>
      </p:sp>
      <p:sp>
        <p:nvSpPr>
          <p:cNvPr id="4" name="Slide Number Placeholder 3"/>
          <p:cNvSpPr>
            <a:spLocks noGrp="1"/>
          </p:cNvSpPr>
          <p:nvPr>
            <p:ph type="sldNum" sz="quarter" idx="10"/>
          </p:nvPr>
        </p:nvSpPr>
        <p:spPr/>
        <p:txBody>
          <a:bodyPr/>
          <a:lstStyle/>
          <a:p>
            <a:fld id="{07F1F6E5-8C00-47F6-B327-36BBC0F217A3}" type="slidenum">
              <a:rPr lang="en-US" smtClean="0"/>
              <a:t>23</a:t>
            </a:fld>
            <a:endParaRPr lang="en-US"/>
          </a:p>
        </p:txBody>
      </p:sp>
    </p:spTree>
    <p:extLst>
      <p:ext uri="{BB962C8B-B14F-4D97-AF65-F5344CB8AC3E}">
        <p14:creationId xmlns:p14="http://schemas.microsoft.com/office/powerpoint/2010/main" val="290368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4C37C7-F0C1-4472-9CF9-1EF3F19556F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8219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4E8B87A-D306-4F41-9893-C47FBBAE779C}" type="slidenum">
              <a:rPr lang="en-US" smtClean="0">
                <a:solidFill>
                  <a:prstClr val="black"/>
                </a:solidFill>
              </a:rPr>
              <a:pPr>
                <a:defRPr/>
              </a:pPr>
              <a:t>3</a:t>
            </a:fld>
            <a:endParaRPr lang="en-US" dirty="0">
              <a:solidFill>
                <a:prstClr val="black"/>
              </a:solidFill>
            </a:endParaRPr>
          </a:p>
        </p:txBody>
      </p:sp>
      <p:sp>
        <p:nvSpPr>
          <p:cNvPr id="5" name="Notes Placeholder 2"/>
          <p:cNvSpPr>
            <a:spLocks noGrp="1"/>
          </p:cNvSpPr>
          <p:nvPr>
            <p:ph type="body" idx="1"/>
          </p:nvPr>
        </p:nvSpPr>
        <p:spPr/>
        <p:txBody>
          <a:bodyPr/>
          <a:lstStyle/>
          <a:p>
            <a:r>
              <a:rPr lang="en-US" sz="2000" dirty="0"/>
              <a:t>As you can see, the rate of bankruptcies has accelerated over the past few years.  Underscoring the need to for revised bonding regulations. </a:t>
            </a:r>
          </a:p>
        </p:txBody>
      </p:sp>
    </p:spTree>
    <p:extLst>
      <p:ext uri="{BB962C8B-B14F-4D97-AF65-F5344CB8AC3E}">
        <p14:creationId xmlns:p14="http://schemas.microsoft.com/office/powerpoint/2010/main" val="398509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Operations</a:t>
            </a:r>
            <a:r>
              <a:rPr lang="en-US" baseline="0" dirty="0" smtClean="0"/>
              <a:t> and policy</a:t>
            </a:r>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4</a:t>
            </a:fld>
            <a:endParaRPr lang="en-US" dirty="0"/>
          </a:p>
        </p:txBody>
      </p:sp>
    </p:spTree>
    <p:extLst>
      <p:ext uri="{BB962C8B-B14F-4D97-AF65-F5344CB8AC3E}">
        <p14:creationId xmlns:p14="http://schemas.microsoft.com/office/powerpoint/2010/main" val="195168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64C37C7-F0C1-4472-9CF9-1EF3F19556F4}" type="slidenum">
              <a:rPr lang="en-US" smtClean="0"/>
              <a:pPr/>
              <a:t>5</a:t>
            </a:fld>
            <a:endParaRPr lang="en-US" dirty="0"/>
          </a:p>
        </p:txBody>
      </p:sp>
    </p:spTree>
    <p:extLst>
      <p:ext uri="{BB962C8B-B14F-4D97-AF65-F5344CB8AC3E}">
        <p14:creationId xmlns:p14="http://schemas.microsoft.com/office/powerpoint/2010/main" val="222181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4C37C7-F0C1-4472-9CF9-1EF3F19556F4}" type="slidenum">
              <a:rPr lang="en-US" smtClean="0"/>
              <a:pPr/>
              <a:t>6</a:t>
            </a:fld>
            <a:endParaRPr lang="en-US" dirty="0"/>
          </a:p>
        </p:txBody>
      </p:sp>
    </p:spTree>
    <p:extLst>
      <p:ext uri="{BB962C8B-B14F-4D97-AF65-F5344CB8AC3E}">
        <p14:creationId xmlns:p14="http://schemas.microsoft.com/office/powerpoint/2010/main" val="3472917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F1F6E5-8C00-47F6-B327-36BBC0F217A3}" type="slidenum">
              <a:rPr lang="en-US" smtClean="0"/>
              <a:t>7</a:t>
            </a:fld>
            <a:endParaRPr lang="en-US"/>
          </a:p>
        </p:txBody>
      </p:sp>
    </p:spTree>
    <p:extLst>
      <p:ext uri="{BB962C8B-B14F-4D97-AF65-F5344CB8AC3E}">
        <p14:creationId xmlns:p14="http://schemas.microsoft.com/office/powerpoint/2010/main" val="413935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F1F6E5-8C00-47F6-B327-36BBC0F217A3}" type="slidenum">
              <a:rPr lang="en-US" smtClean="0"/>
              <a:t>8</a:t>
            </a:fld>
            <a:endParaRPr lang="en-US"/>
          </a:p>
        </p:txBody>
      </p:sp>
    </p:spTree>
    <p:extLst>
      <p:ext uri="{BB962C8B-B14F-4D97-AF65-F5344CB8AC3E}">
        <p14:creationId xmlns:p14="http://schemas.microsoft.com/office/powerpoint/2010/main" val="2843098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F1F6E5-8C00-47F6-B327-36BBC0F217A3}" type="slidenum">
              <a:rPr lang="en-US" smtClean="0"/>
              <a:t>9</a:t>
            </a:fld>
            <a:endParaRPr lang="en-US"/>
          </a:p>
        </p:txBody>
      </p:sp>
    </p:spTree>
    <p:extLst>
      <p:ext uri="{BB962C8B-B14F-4D97-AF65-F5344CB8AC3E}">
        <p14:creationId xmlns:p14="http://schemas.microsoft.com/office/powerpoint/2010/main" val="792519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2"/>
            <a:ext cx="6400800" cy="1752600"/>
          </a:xfrm>
        </p:spPr>
        <p:txBody>
          <a:bodyPr anchor="ctr"/>
          <a:lstStyle>
            <a:lvl1pPr marL="0" indent="0" algn="ctr">
              <a:buNone/>
              <a:defRPr/>
            </a:lvl1pPr>
            <a:lvl2pPr marL="457106" indent="0" algn="ctr">
              <a:buNone/>
              <a:defRPr/>
            </a:lvl2pPr>
            <a:lvl3pPr marL="914210" indent="0" algn="ctr">
              <a:buNone/>
              <a:defRPr/>
            </a:lvl3pPr>
            <a:lvl4pPr marL="1371316" indent="0" algn="ctr">
              <a:buNone/>
              <a:defRPr/>
            </a:lvl4pPr>
            <a:lvl5pPr marL="1828421" indent="0" algn="ctr">
              <a:buNone/>
              <a:defRPr/>
            </a:lvl5pPr>
            <a:lvl6pPr marL="2285526" indent="0" algn="ctr">
              <a:buNone/>
              <a:defRPr/>
            </a:lvl6pPr>
            <a:lvl7pPr marL="2742630" indent="0" algn="ctr">
              <a:buNone/>
              <a:defRPr/>
            </a:lvl7pPr>
            <a:lvl8pPr marL="3199736" indent="0" algn="ctr">
              <a:buNone/>
              <a:defRPr/>
            </a:lvl8pPr>
            <a:lvl9pPr marL="3656841" indent="0" algn="ctr">
              <a:buNone/>
              <a:defRPr/>
            </a:lvl9pPr>
          </a:lstStyle>
          <a:p>
            <a:r>
              <a:rPr lang="en-US" smtClean="0"/>
              <a:t>Click to edit Master subtitle style</a:t>
            </a:r>
            <a:endParaRPr lang="en-US" dirty="0"/>
          </a:p>
        </p:txBody>
      </p:sp>
      <p:pic>
        <p:nvPicPr>
          <p:cNvPr id="7" name="Picture 2" descr="Ocean surface head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hasCustomPrompt="1"/>
          </p:nvPr>
        </p:nvSpPr>
        <p:spPr>
          <a:xfrm>
            <a:off x="2209800" y="304800"/>
            <a:ext cx="6781800" cy="723900"/>
          </a:xfrm>
        </p:spPr>
        <p:txBody>
          <a:bodyPr anchor="ctr"/>
          <a:lstStyle>
            <a:lvl1pPr marL="0" indent="0" algn="ctr">
              <a:spcBef>
                <a:spcPts val="0"/>
              </a:spcBef>
              <a:buNone/>
              <a:defRPr sz="2400" b="1" baseline="0">
                <a:solidFill>
                  <a:schemeClr val="bg1"/>
                </a:solidFill>
              </a:defRPr>
            </a:lvl1pPr>
          </a:lstStyle>
          <a:p>
            <a:pPr lvl="0"/>
            <a:r>
              <a:rPr lang="en-US" dirty="0" smtClean="0"/>
              <a:t>Click to edit text</a:t>
            </a:r>
          </a:p>
        </p:txBody>
      </p:sp>
      <p:sp>
        <p:nvSpPr>
          <p:cNvPr id="11" name="Title 1"/>
          <p:cNvSpPr>
            <a:spLocks noGrp="1"/>
          </p:cNvSpPr>
          <p:nvPr>
            <p:ph type="ctrTitle"/>
          </p:nvPr>
        </p:nvSpPr>
        <p:spPr>
          <a:xfrm>
            <a:off x="685800" y="2130427"/>
            <a:ext cx="7772400" cy="1470025"/>
          </a:xfr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fld id="{1D8BD707-D9CF-40AE-B4C6-C98DA3205C09}" type="datetimeFigureOut">
              <a:rPr lang="en-US" smtClean="0"/>
              <a:pPr/>
              <a:t>4/21/2016</a:t>
            </a:fld>
            <a:endParaRPr lang="en-US"/>
          </a:p>
        </p:txBody>
      </p:sp>
      <p:sp>
        <p:nvSpPr>
          <p:cNvPr id="8" name="Footer Placeholder 7"/>
          <p:cNvSpPr>
            <a:spLocks noGrp="1"/>
          </p:cNvSpPr>
          <p:nvPr>
            <p:ph type="ftr" sz="quarter" idx="15"/>
          </p:nvPr>
        </p:nvSpPr>
        <p:spPr/>
        <p:txBody>
          <a:bodyPr/>
          <a:lstStyle/>
          <a:p>
            <a:endParaRPr lang="en-US"/>
          </a:p>
        </p:txBody>
      </p:sp>
      <p:sp>
        <p:nvSpPr>
          <p:cNvPr id="9" name="Slide Number Placeholder 8"/>
          <p:cNvSpPr>
            <a:spLocks noGrp="1"/>
          </p:cNvSpPr>
          <p:nvPr>
            <p:ph type="sldNum" sz="quarter" idx="16"/>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2841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6D1AF-60AE-4928-BC12-F73D7FB5C3AF}"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6BE95-D4A9-4D4D-B6FF-E621892C58D7}" type="slidenum">
              <a:rPr lang="en-US" smtClean="0"/>
              <a:t>‹#›</a:t>
            </a:fld>
            <a:endParaRPr lang="en-US"/>
          </a:p>
        </p:txBody>
      </p:sp>
    </p:spTree>
    <p:extLst>
      <p:ext uri="{BB962C8B-B14F-4D97-AF65-F5344CB8AC3E}">
        <p14:creationId xmlns:p14="http://schemas.microsoft.com/office/powerpoint/2010/main" val="81706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6D1AF-60AE-4928-BC12-F73D7FB5C3AF}"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6BE95-D4A9-4D4D-B6FF-E621892C58D7}" type="slidenum">
              <a:rPr lang="en-US" smtClean="0"/>
              <a:t>‹#›</a:t>
            </a:fld>
            <a:endParaRPr lang="en-US"/>
          </a:p>
        </p:txBody>
      </p:sp>
    </p:spTree>
    <p:extLst>
      <p:ext uri="{BB962C8B-B14F-4D97-AF65-F5344CB8AC3E}">
        <p14:creationId xmlns:p14="http://schemas.microsoft.com/office/powerpoint/2010/main" val="522819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6D1AF-60AE-4928-BC12-F73D7FB5C3AF}"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6BE95-D4A9-4D4D-B6FF-E621892C58D7}" type="slidenum">
              <a:rPr lang="en-US" smtClean="0"/>
              <a:t>‹#›</a:t>
            </a:fld>
            <a:endParaRPr lang="en-US"/>
          </a:p>
        </p:txBody>
      </p:sp>
    </p:spTree>
    <p:extLst>
      <p:ext uri="{BB962C8B-B14F-4D97-AF65-F5344CB8AC3E}">
        <p14:creationId xmlns:p14="http://schemas.microsoft.com/office/powerpoint/2010/main" val="781845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6D1AF-60AE-4928-BC12-F73D7FB5C3AF}"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6BE95-D4A9-4D4D-B6FF-E621892C58D7}" type="slidenum">
              <a:rPr lang="en-US" smtClean="0"/>
              <a:t>‹#›</a:t>
            </a:fld>
            <a:endParaRPr lang="en-US"/>
          </a:p>
        </p:txBody>
      </p:sp>
    </p:spTree>
    <p:extLst>
      <p:ext uri="{BB962C8B-B14F-4D97-AF65-F5344CB8AC3E}">
        <p14:creationId xmlns:p14="http://schemas.microsoft.com/office/powerpoint/2010/main" val="327325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6D1AF-60AE-4928-BC12-F73D7FB5C3AF}" type="datetimeFigureOut">
              <a:rPr lang="en-US" smtClean="0"/>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6BE95-D4A9-4D4D-B6FF-E621892C58D7}" type="slidenum">
              <a:rPr lang="en-US" smtClean="0"/>
              <a:t>‹#›</a:t>
            </a:fld>
            <a:endParaRPr lang="en-US"/>
          </a:p>
        </p:txBody>
      </p:sp>
    </p:spTree>
    <p:extLst>
      <p:ext uri="{BB962C8B-B14F-4D97-AF65-F5344CB8AC3E}">
        <p14:creationId xmlns:p14="http://schemas.microsoft.com/office/powerpoint/2010/main" val="1872900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6D1AF-60AE-4928-BC12-F73D7FB5C3AF}" type="datetimeFigureOut">
              <a:rPr lang="en-US" smtClean="0"/>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6BE95-D4A9-4D4D-B6FF-E621892C58D7}" type="slidenum">
              <a:rPr lang="en-US" smtClean="0"/>
              <a:t>‹#›</a:t>
            </a:fld>
            <a:endParaRPr lang="en-US"/>
          </a:p>
        </p:txBody>
      </p:sp>
    </p:spTree>
    <p:extLst>
      <p:ext uri="{BB962C8B-B14F-4D97-AF65-F5344CB8AC3E}">
        <p14:creationId xmlns:p14="http://schemas.microsoft.com/office/powerpoint/2010/main" val="2679776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6D1AF-60AE-4928-BC12-F73D7FB5C3AF}" type="datetimeFigureOut">
              <a:rPr lang="en-US" smtClean="0"/>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6BE95-D4A9-4D4D-B6FF-E621892C58D7}" type="slidenum">
              <a:rPr lang="en-US" smtClean="0"/>
              <a:t>‹#›</a:t>
            </a:fld>
            <a:endParaRPr lang="en-US"/>
          </a:p>
        </p:txBody>
      </p:sp>
    </p:spTree>
    <p:extLst>
      <p:ext uri="{BB962C8B-B14F-4D97-AF65-F5344CB8AC3E}">
        <p14:creationId xmlns:p14="http://schemas.microsoft.com/office/powerpoint/2010/main" val="4210347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6D1AF-60AE-4928-BC12-F73D7FB5C3AF}"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6BE95-D4A9-4D4D-B6FF-E621892C58D7}" type="slidenum">
              <a:rPr lang="en-US" smtClean="0"/>
              <a:t>‹#›</a:t>
            </a:fld>
            <a:endParaRPr lang="en-US"/>
          </a:p>
        </p:txBody>
      </p:sp>
    </p:spTree>
    <p:extLst>
      <p:ext uri="{BB962C8B-B14F-4D97-AF65-F5344CB8AC3E}">
        <p14:creationId xmlns:p14="http://schemas.microsoft.com/office/powerpoint/2010/main" val="4111557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6D1AF-60AE-4928-BC12-F73D7FB5C3AF}"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6BE95-D4A9-4D4D-B6FF-E621892C58D7}" type="slidenum">
              <a:rPr lang="en-US" smtClean="0"/>
              <a:t>‹#›</a:t>
            </a:fld>
            <a:endParaRPr lang="en-US"/>
          </a:p>
        </p:txBody>
      </p:sp>
    </p:spTree>
    <p:extLst>
      <p:ext uri="{BB962C8B-B14F-4D97-AF65-F5344CB8AC3E}">
        <p14:creationId xmlns:p14="http://schemas.microsoft.com/office/powerpoint/2010/main" val="842287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6D1AF-60AE-4928-BC12-F73D7FB5C3AF}"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6BE95-D4A9-4D4D-B6FF-E621892C58D7}" type="slidenum">
              <a:rPr lang="en-US" smtClean="0"/>
              <a:t>‹#›</a:t>
            </a:fld>
            <a:endParaRPr lang="en-US"/>
          </a:p>
        </p:txBody>
      </p:sp>
    </p:spTree>
    <p:extLst>
      <p:ext uri="{BB962C8B-B14F-4D97-AF65-F5344CB8AC3E}">
        <p14:creationId xmlns:p14="http://schemas.microsoft.com/office/powerpoint/2010/main" val="59986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pPr lvl="0"/>
            <a:r>
              <a:rPr lang="en-US" dirty="0" smtClean="0"/>
              <a:t>Click to edit text</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54502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6D1AF-60AE-4928-BC12-F73D7FB5C3AF}"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6BE95-D4A9-4D4D-B6FF-E621892C58D7}" type="slidenum">
              <a:rPr lang="en-US" smtClean="0"/>
              <a:t>‹#›</a:t>
            </a:fld>
            <a:endParaRPr lang="en-US"/>
          </a:p>
        </p:txBody>
      </p:sp>
    </p:spTree>
    <p:extLst>
      <p:ext uri="{BB962C8B-B14F-4D97-AF65-F5344CB8AC3E}">
        <p14:creationId xmlns:p14="http://schemas.microsoft.com/office/powerpoint/2010/main" val="2606948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915" indent="0" algn="ctr">
              <a:buNone/>
              <a:defRPr>
                <a:solidFill>
                  <a:schemeClr val="tx1">
                    <a:tint val="75000"/>
                  </a:schemeClr>
                </a:solidFill>
              </a:defRPr>
            </a:lvl2pPr>
            <a:lvl3pPr marL="913832" indent="0" algn="ctr">
              <a:buNone/>
              <a:defRPr>
                <a:solidFill>
                  <a:schemeClr val="tx1">
                    <a:tint val="75000"/>
                  </a:schemeClr>
                </a:solidFill>
              </a:defRPr>
            </a:lvl3pPr>
            <a:lvl4pPr marL="1370748" indent="0" algn="ctr">
              <a:buNone/>
              <a:defRPr>
                <a:solidFill>
                  <a:schemeClr val="tx1">
                    <a:tint val="75000"/>
                  </a:schemeClr>
                </a:solidFill>
              </a:defRPr>
            </a:lvl4pPr>
            <a:lvl5pPr marL="1827662" indent="0" algn="ctr">
              <a:buNone/>
              <a:defRPr>
                <a:solidFill>
                  <a:schemeClr val="tx1">
                    <a:tint val="75000"/>
                  </a:schemeClr>
                </a:solidFill>
              </a:defRPr>
            </a:lvl5pPr>
            <a:lvl6pPr marL="2284579" indent="0" algn="ctr">
              <a:buNone/>
              <a:defRPr>
                <a:solidFill>
                  <a:schemeClr val="tx1">
                    <a:tint val="75000"/>
                  </a:schemeClr>
                </a:solidFill>
              </a:defRPr>
            </a:lvl6pPr>
            <a:lvl7pPr marL="2741494" indent="0" algn="ctr">
              <a:buNone/>
              <a:defRPr>
                <a:solidFill>
                  <a:schemeClr val="tx1">
                    <a:tint val="75000"/>
                  </a:schemeClr>
                </a:solidFill>
              </a:defRPr>
            </a:lvl7pPr>
            <a:lvl8pPr marL="3198408" indent="0" algn="ctr">
              <a:buNone/>
              <a:defRPr>
                <a:solidFill>
                  <a:schemeClr val="tx1">
                    <a:tint val="75000"/>
                  </a:schemeClr>
                </a:solidFill>
              </a:defRPr>
            </a:lvl8pPr>
            <a:lvl9pPr marL="36553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4740846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98712912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915" indent="0">
              <a:buNone/>
              <a:defRPr sz="1800">
                <a:solidFill>
                  <a:schemeClr val="tx1">
                    <a:tint val="75000"/>
                  </a:schemeClr>
                </a:solidFill>
              </a:defRPr>
            </a:lvl2pPr>
            <a:lvl3pPr marL="913832" indent="0">
              <a:buNone/>
              <a:defRPr sz="1600">
                <a:solidFill>
                  <a:schemeClr val="tx1">
                    <a:tint val="75000"/>
                  </a:schemeClr>
                </a:solidFill>
              </a:defRPr>
            </a:lvl3pPr>
            <a:lvl4pPr marL="1370748" indent="0">
              <a:buNone/>
              <a:defRPr sz="1400">
                <a:solidFill>
                  <a:schemeClr val="tx1">
                    <a:tint val="75000"/>
                  </a:schemeClr>
                </a:solidFill>
              </a:defRPr>
            </a:lvl4pPr>
            <a:lvl5pPr marL="1827662" indent="0">
              <a:buNone/>
              <a:defRPr sz="1400">
                <a:solidFill>
                  <a:schemeClr val="tx1">
                    <a:tint val="75000"/>
                  </a:schemeClr>
                </a:solidFill>
              </a:defRPr>
            </a:lvl5pPr>
            <a:lvl6pPr marL="2284579" indent="0">
              <a:buNone/>
              <a:defRPr sz="1400">
                <a:solidFill>
                  <a:schemeClr val="tx1">
                    <a:tint val="75000"/>
                  </a:schemeClr>
                </a:solidFill>
              </a:defRPr>
            </a:lvl6pPr>
            <a:lvl7pPr marL="2741494" indent="0">
              <a:buNone/>
              <a:defRPr sz="1400">
                <a:solidFill>
                  <a:schemeClr val="tx1">
                    <a:tint val="75000"/>
                  </a:schemeClr>
                </a:solidFill>
              </a:defRPr>
            </a:lvl7pPr>
            <a:lvl8pPr marL="3198408" indent="0">
              <a:buNone/>
              <a:defRPr sz="1400">
                <a:solidFill>
                  <a:schemeClr val="tx1">
                    <a:tint val="75000"/>
                  </a:schemeClr>
                </a:solidFill>
              </a:defRPr>
            </a:lvl8pPr>
            <a:lvl9pPr marL="365532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5894121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7/29/13</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5886758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7/29/13</a:t>
            </a:r>
            <a:endParaRPr lang="en-US" dirty="0"/>
          </a:p>
        </p:txBody>
      </p:sp>
      <p:sp>
        <p:nvSpPr>
          <p:cNvPr id="8" name="Footer Placeholder 7"/>
          <p:cNvSpPr>
            <a:spLocks noGrp="1"/>
          </p:cNvSpPr>
          <p:nvPr>
            <p:ph type="ftr" sz="quarter" idx="11"/>
          </p:nvPr>
        </p:nvSpPr>
        <p:spPr/>
        <p:txBody>
          <a:bodyPr/>
          <a:lstStyle/>
          <a:p>
            <a:r>
              <a:rPr lang="en-US" dirty="0" smtClean="0"/>
              <a:t>For Internal Use Only - Do Not Distribute</a:t>
            </a:r>
            <a:endParaRPr lang="en-US" dirty="0"/>
          </a:p>
        </p:txBody>
      </p:sp>
      <p:sp>
        <p:nvSpPr>
          <p:cNvPr id="9" name="Slide Number Placeholder 8"/>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40386914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7/29/13</a:t>
            </a:r>
            <a:endParaRPr lang="en-US" dirty="0"/>
          </a:p>
        </p:txBody>
      </p:sp>
      <p:sp>
        <p:nvSpPr>
          <p:cNvPr id="4" name="Footer Placeholder 3"/>
          <p:cNvSpPr>
            <a:spLocks noGrp="1"/>
          </p:cNvSpPr>
          <p:nvPr>
            <p:ph type="ftr" sz="quarter" idx="11"/>
          </p:nvPr>
        </p:nvSpPr>
        <p:spPr/>
        <p:txBody>
          <a:bodyPr/>
          <a:lstStyle/>
          <a:p>
            <a:r>
              <a:rPr lang="en-US" dirty="0" smtClean="0"/>
              <a:t>For Internal Use Only - Do Not Distribute</a:t>
            </a:r>
            <a:endParaRPr lang="en-US" dirty="0"/>
          </a:p>
        </p:txBody>
      </p:sp>
      <p:sp>
        <p:nvSpPr>
          <p:cNvPr id="5" name="Slide Number Placeholder 4"/>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2262181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7/29/13</a:t>
            </a:r>
            <a:endParaRPr lang="en-US" dirty="0"/>
          </a:p>
        </p:txBody>
      </p:sp>
      <p:sp>
        <p:nvSpPr>
          <p:cNvPr id="3" name="Footer Placeholder 2"/>
          <p:cNvSpPr>
            <a:spLocks noGrp="1"/>
          </p:cNvSpPr>
          <p:nvPr>
            <p:ph type="ftr" sz="quarter" idx="11"/>
          </p:nvPr>
        </p:nvSpPr>
        <p:spPr/>
        <p:txBody>
          <a:bodyPr/>
          <a:lstStyle/>
          <a:p>
            <a:r>
              <a:rPr lang="en-US" dirty="0" smtClean="0"/>
              <a:t>For Internal Use Only - Do Not Distribute</a:t>
            </a:r>
            <a:endParaRPr lang="en-US" dirty="0"/>
          </a:p>
        </p:txBody>
      </p:sp>
      <p:sp>
        <p:nvSpPr>
          <p:cNvPr id="4" name="Slide Number Placeholder 3"/>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342568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7/29/13</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359849479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7/29/13</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4123472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5"/>
            <a:ext cx="7772400" cy="1500187"/>
          </a:xfrm>
        </p:spPr>
        <p:txBody>
          <a:bodyPr anchor="ctr"/>
          <a:lstStyle>
            <a:lvl1pPr marL="0" indent="0" algn="ctr">
              <a:buNone/>
              <a:defRPr sz="2000">
                <a:solidFill>
                  <a:schemeClr val="tx1">
                    <a:tint val="75000"/>
                  </a:schemeClr>
                </a:solidFill>
              </a:defRPr>
            </a:lvl1pPr>
            <a:lvl2pPr marL="457106" indent="0">
              <a:buNone/>
              <a:defRPr sz="1800">
                <a:solidFill>
                  <a:schemeClr val="tx1">
                    <a:tint val="75000"/>
                  </a:schemeClr>
                </a:solidFill>
              </a:defRPr>
            </a:lvl2pPr>
            <a:lvl3pPr marL="914210" indent="0">
              <a:buNone/>
              <a:defRPr sz="1600">
                <a:solidFill>
                  <a:schemeClr val="tx1">
                    <a:tint val="75000"/>
                  </a:schemeClr>
                </a:solidFill>
              </a:defRPr>
            </a:lvl3pPr>
            <a:lvl4pPr marL="1371316" indent="0">
              <a:buNone/>
              <a:defRPr sz="1400">
                <a:solidFill>
                  <a:schemeClr val="tx1">
                    <a:tint val="75000"/>
                  </a:schemeClr>
                </a:solidFill>
              </a:defRPr>
            </a:lvl4pPr>
            <a:lvl5pPr marL="1828421" indent="0">
              <a:buNone/>
              <a:defRPr sz="1400">
                <a:solidFill>
                  <a:schemeClr val="tx1">
                    <a:tint val="75000"/>
                  </a:schemeClr>
                </a:solidFill>
              </a:defRPr>
            </a:lvl5pPr>
            <a:lvl6pPr marL="2285526" indent="0">
              <a:buNone/>
              <a:defRPr sz="1400">
                <a:solidFill>
                  <a:schemeClr val="tx1">
                    <a:tint val="75000"/>
                  </a:schemeClr>
                </a:solidFill>
              </a:defRPr>
            </a:lvl6pPr>
            <a:lvl7pPr marL="2742630" indent="0">
              <a:buNone/>
              <a:defRPr sz="1400">
                <a:solidFill>
                  <a:schemeClr val="tx1">
                    <a:tint val="75000"/>
                  </a:schemeClr>
                </a:solidFill>
              </a:defRPr>
            </a:lvl7pPr>
            <a:lvl8pPr marL="3199736" indent="0">
              <a:buNone/>
              <a:defRPr sz="1400">
                <a:solidFill>
                  <a:schemeClr val="tx1">
                    <a:tint val="75000"/>
                  </a:schemeClr>
                </a:solidFill>
              </a:defRPr>
            </a:lvl8pPr>
            <a:lvl9pPr marL="3656841" indent="0">
              <a:buNone/>
              <a:defRPr sz="1400">
                <a:solidFill>
                  <a:schemeClr val="tx1">
                    <a:tint val="75000"/>
                  </a:schemeClr>
                </a:solidFill>
              </a:defRPr>
            </a:lvl9pPr>
          </a:lstStyle>
          <a:p>
            <a:pPr lvl="0"/>
            <a:r>
              <a:rPr lang="en-US" smtClean="0"/>
              <a:t>Click to edit Master text styles</a:t>
            </a:r>
          </a:p>
        </p:txBody>
      </p:sp>
      <p:sp>
        <p:nvSpPr>
          <p:cNvPr id="9" name="Title 1"/>
          <p:cNvSpPr txBox="1">
            <a:spLocks/>
          </p:cNvSpPr>
          <p:nvPr/>
        </p:nvSpPr>
        <p:spPr>
          <a:xfrm>
            <a:off x="2209800" y="274638"/>
            <a:ext cx="6781800" cy="754062"/>
          </a:xfrm>
          <a:prstGeom prst="rect">
            <a:avLst/>
          </a:prstGeom>
        </p:spPr>
        <p:txBody>
          <a:bodyPr vert="horz" lIns="91420" tIns="45711" rIns="91420" bIns="45711" rtlCol="0"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smtClean="0"/>
              <a:t>Click to edit text</a:t>
            </a:r>
          </a:p>
        </p:txBody>
      </p:sp>
      <p:sp>
        <p:nvSpPr>
          <p:cNvPr id="7" name="Date Placeholder 6"/>
          <p:cNvSpPr>
            <a:spLocks noGrp="1"/>
          </p:cNvSpPr>
          <p:nvPr>
            <p:ph type="dt" sz="half" idx="10"/>
          </p:nvPr>
        </p:nvSpPr>
        <p:spPr/>
        <p:txBody>
          <a:bodyPr/>
          <a:lstStyle/>
          <a:p>
            <a:fld id="{1D8BD707-D9CF-40AE-B4C6-C98DA3205C09}" type="datetimeFigureOut">
              <a:rPr lang="en-US" smtClean="0"/>
              <a:pPr/>
              <a:t>4/21/2016</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43814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77566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126273490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819" indent="0" algn="ctr">
              <a:buNone/>
              <a:defRPr>
                <a:solidFill>
                  <a:schemeClr val="tx1">
                    <a:tint val="75000"/>
                  </a:schemeClr>
                </a:solidFill>
              </a:defRPr>
            </a:lvl2pPr>
            <a:lvl3pPr marL="913642" indent="0" algn="ctr">
              <a:buNone/>
              <a:defRPr>
                <a:solidFill>
                  <a:schemeClr val="tx1">
                    <a:tint val="75000"/>
                  </a:schemeClr>
                </a:solidFill>
              </a:defRPr>
            </a:lvl3pPr>
            <a:lvl4pPr marL="1370464" indent="0" algn="ctr">
              <a:buNone/>
              <a:defRPr>
                <a:solidFill>
                  <a:schemeClr val="tx1">
                    <a:tint val="75000"/>
                  </a:schemeClr>
                </a:solidFill>
              </a:defRPr>
            </a:lvl4pPr>
            <a:lvl5pPr marL="1827283" indent="0" algn="ctr">
              <a:buNone/>
              <a:defRPr>
                <a:solidFill>
                  <a:schemeClr val="tx1">
                    <a:tint val="75000"/>
                  </a:schemeClr>
                </a:solidFill>
              </a:defRPr>
            </a:lvl5pPr>
            <a:lvl6pPr marL="2284105" indent="0" algn="ctr">
              <a:buNone/>
              <a:defRPr>
                <a:solidFill>
                  <a:schemeClr val="tx1">
                    <a:tint val="75000"/>
                  </a:schemeClr>
                </a:solidFill>
              </a:defRPr>
            </a:lvl6pPr>
            <a:lvl7pPr marL="2740926" indent="0" algn="ctr">
              <a:buNone/>
              <a:defRPr>
                <a:solidFill>
                  <a:schemeClr val="tx1">
                    <a:tint val="75000"/>
                  </a:schemeClr>
                </a:solidFill>
              </a:defRPr>
            </a:lvl7pPr>
            <a:lvl8pPr marL="3197744" indent="0" algn="ctr">
              <a:buNone/>
              <a:defRPr>
                <a:solidFill>
                  <a:schemeClr val="tx1">
                    <a:tint val="75000"/>
                  </a:schemeClr>
                </a:solidFill>
              </a:defRPr>
            </a:lvl8pPr>
            <a:lvl9pPr marL="36545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9196406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3301886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819" indent="0">
              <a:buNone/>
              <a:defRPr sz="1800">
                <a:solidFill>
                  <a:schemeClr val="tx1">
                    <a:tint val="75000"/>
                  </a:schemeClr>
                </a:solidFill>
              </a:defRPr>
            </a:lvl2pPr>
            <a:lvl3pPr marL="913642" indent="0">
              <a:buNone/>
              <a:defRPr sz="1600">
                <a:solidFill>
                  <a:schemeClr val="tx1">
                    <a:tint val="75000"/>
                  </a:schemeClr>
                </a:solidFill>
              </a:defRPr>
            </a:lvl3pPr>
            <a:lvl4pPr marL="1370464" indent="0">
              <a:buNone/>
              <a:defRPr sz="1400">
                <a:solidFill>
                  <a:schemeClr val="tx1">
                    <a:tint val="75000"/>
                  </a:schemeClr>
                </a:solidFill>
              </a:defRPr>
            </a:lvl4pPr>
            <a:lvl5pPr marL="1827283" indent="0">
              <a:buNone/>
              <a:defRPr sz="1400">
                <a:solidFill>
                  <a:schemeClr val="tx1">
                    <a:tint val="75000"/>
                  </a:schemeClr>
                </a:solidFill>
              </a:defRPr>
            </a:lvl5pPr>
            <a:lvl6pPr marL="2284105" indent="0">
              <a:buNone/>
              <a:defRPr sz="1400">
                <a:solidFill>
                  <a:schemeClr val="tx1">
                    <a:tint val="75000"/>
                  </a:schemeClr>
                </a:solidFill>
              </a:defRPr>
            </a:lvl6pPr>
            <a:lvl7pPr marL="2740926" indent="0">
              <a:buNone/>
              <a:defRPr sz="1400">
                <a:solidFill>
                  <a:schemeClr val="tx1">
                    <a:tint val="75000"/>
                  </a:schemeClr>
                </a:solidFill>
              </a:defRPr>
            </a:lvl7pPr>
            <a:lvl8pPr marL="3197744" indent="0">
              <a:buNone/>
              <a:defRPr sz="1400">
                <a:solidFill>
                  <a:schemeClr val="tx1">
                    <a:tint val="75000"/>
                  </a:schemeClr>
                </a:solidFill>
              </a:defRPr>
            </a:lvl8pPr>
            <a:lvl9pPr marL="365456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3996691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7/29/13</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05312367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7/29/13</a:t>
            </a:r>
            <a:endParaRPr lang="en-US" dirty="0"/>
          </a:p>
        </p:txBody>
      </p:sp>
      <p:sp>
        <p:nvSpPr>
          <p:cNvPr id="8" name="Footer Placeholder 7"/>
          <p:cNvSpPr>
            <a:spLocks noGrp="1"/>
          </p:cNvSpPr>
          <p:nvPr>
            <p:ph type="ftr" sz="quarter" idx="11"/>
          </p:nvPr>
        </p:nvSpPr>
        <p:spPr/>
        <p:txBody>
          <a:bodyPr/>
          <a:lstStyle/>
          <a:p>
            <a:r>
              <a:rPr lang="en-US" dirty="0" smtClean="0"/>
              <a:t>For Internal Use Only - Do Not Distribute</a:t>
            </a:r>
            <a:endParaRPr lang="en-US" dirty="0"/>
          </a:p>
        </p:txBody>
      </p:sp>
      <p:sp>
        <p:nvSpPr>
          <p:cNvPr id="9" name="Slide Number Placeholder 8"/>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50166441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7/29/13</a:t>
            </a:r>
            <a:endParaRPr lang="en-US" dirty="0"/>
          </a:p>
        </p:txBody>
      </p:sp>
      <p:sp>
        <p:nvSpPr>
          <p:cNvPr id="4" name="Footer Placeholder 3"/>
          <p:cNvSpPr>
            <a:spLocks noGrp="1"/>
          </p:cNvSpPr>
          <p:nvPr>
            <p:ph type="ftr" sz="quarter" idx="11"/>
          </p:nvPr>
        </p:nvSpPr>
        <p:spPr/>
        <p:txBody>
          <a:bodyPr/>
          <a:lstStyle/>
          <a:p>
            <a:r>
              <a:rPr lang="en-US" dirty="0" smtClean="0"/>
              <a:t>For Internal Use Only - Do Not Distribute</a:t>
            </a:r>
            <a:endParaRPr lang="en-US" dirty="0"/>
          </a:p>
        </p:txBody>
      </p:sp>
      <p:sp>
        <p:nvSpPr>
          <p:cNvPr id="5" name="Slide Number Placeholder 4"/>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9018421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7/29/13</a:t>
            </a:r>
            <a:endParaRPr lang="en-US" dirty="0"/>
          </a:p>
        </p:txBody>
      </p:sp>
      <p:sp>
        <p:nvSpPr>
          <p:cNvPr id="3" name="Footer Placeholder 2"/>
          <p:cNvSpPr>
            <a:spLocks noGrp="1"/>
          </p:cNvSpPr>
          <p:nvPr>
            <p:ph type="ftr" sz="quarter" idx="11"/>
          </p:nvPr>
        </p:nvSpPr>
        <p:spPr/>
        <p:txBody>
          <a:bodyPr/>
          <a:lstStyle/>
          <a:p>
            <a:r>
              <a:rPr lang="en-US" dirty="0" smtClean="0"/>
              <a:t>For Internal Use Only - Do Not Distribute</a:t>
            </a:r>
            <a:endParaRPr lang="en-US" dirty="0"/>
          </a:p>
        </p:txBody>
      </p:sp>
      <p:sp>
        <p:nvSpPr>
          <p:cNvPr id="4" name="Slide Number Placeholder 3"/>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30794271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7/29/13</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52887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1D8BD707-D9CF-40AE-B4C6-C98DA3205C09}" type="datetimeFigureOut">
              <a:rPr lang="en-US" smtClean="0"/>
              <a:pPr/>
              <a:t>4/21/2016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176400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19" indent="0">
              <a:buNone/>
              <a:defRPr sz="2800"/>
            </a:lvl2pPr>
            <a:lvl3pPr marL="913642" indent="0">
              <a:buNone/>
              <a:defRPr sz="2400"/>
            </a:lvl3pPr>
            <a:lvl4pPr marL="1370464" indent="0">
              <a:buNone/>
              <a:defRPr sz="2000"/>
            </a:lvl4pPr>
            <a:lvl5pPr marL="1827283" indent="0">
              <a:buNone/>
              <a:defRPr sz="2000"/>
            </a:lvl5pPr>
            <a:lvl6pPr marL="2284105" indent="0">
              <a:buNone/>
              <a:defRPr sz="2000"/>
            </a:lvl6pPr>
            <a:lvl7pPr marL="2740926" indent="0">
              <a:buNone/>
              <a:defRPr sz="2000"/>
            </a:lvl7pPr>
            <a:lvl8pPr marL="3197744" indent="0">
              <a:buNone/>
              <a:defRPr sz="2000"/>
            </a:lvl8pPr>
            <a:lvl9pPr marL="3654567"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7/29/13</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545817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2302445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214156710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2"/>
            <a:ext cx="6400800" cy="1752600"/>
          </a:xfrm>
        </p:spPr>
        <p:txBody>
          <a:bodyPr anchor="ctr"/>
          <a:lstStyle>
            <a:lvl1pPr marL="0" indent="0" algn="ctr">
              <a:buNone/>
              <a:defRPr/>
            </a:lvl1pPr>
            <a:lvl2pPr marL="456963" indent="0" algn="ctr">
              <a:buNone/>
              <a:defRPr/>
            </a:lvl2pPr>
            <a:lvl3pPr marL="913926" indent="0" algn="ctr">
              <a:buNone/>
              <a:defRPr/>
            </a:lvl3pPr>
            <a:lvl4pPr marL="1370890" indent="0" algn="ctr">
              <a:buNone/>
              <a:defRPr/>
            </a:lvl4pPr>
            <a:lvl5pPr marL="1827852" indent="0" algn="ctr">
              <a:buNone/>
              <a:defRPr/>
            </a:lvl5pPr>
            <a:lvl6pPr marL="2284815" indent="0" algn="ctr">
              <a:buNone/>
              <a:defRPr/>
            </a:lvl6pPr>
            <a:lvl7pPr marL="2741778" indent="0" algn="ctr">
              <a:buNone/>
              <a:defRPr/>
            </a:lvl7pPr>
            <a:lvl8pPr marL="3198740" indent="0" algn="ctr">
              <a:buNone/>
              <a:defRPr/>
            </a:lvl8pPr>
            <a:lvl9pPr marL="3655704" indent="0" algn="ctr">
              <a:buNone/>
              <a:defRPr/>
            </a:lvl9pPr>
          </a:lstStyle>
          <a:p>
            <a:r>
              <a:rPr lang="en-US" smtClean="0"/>
              <a:t>Click to edit Master subtitle style</a:t>
            </a:r>
            <a:endParaRPr lang="en-US" dirty="0"/>
          </a:p>
        </p:txBody>
      </p:sp>
      <p:pic>
        <p:nvPicPr>
          <p:cNvPr id="7" name="Picture 2" descr="Ocean surface head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hasCustomPrompt="1"/>
          </p:nvPr>
        </p:nvSpPr>
        <p:spPr>
          <a:xfrm>
            <a:off x="2209800" y="304800"/>
            <a:ext cx="6781800" cy="723900"/>
          </a:xfrm>
        </p:spPr>
        <p:txBody>
          <a:bodyPr anchor="ctr"/>
          <a:lstStyle>
            <a:lvl1pPr marL="0" indent="0" algn="ctr">
              <a:spcBef>
                <a:spcPts val="0"/>
              </a:spcBef>
              <a:buNone/>
              <a:defRPr sz="2400" b="1" baseline="0">
                <a:solidFill>
                  <a:schemeClr val="bg1"/>
                </a:solidFill>
              </a:defRPr>
            </a:lvl1pPr>
          </a:lstStyle>
          <a:p>
            <a:pPr lvl="0"/>
            <a:r>
              <a:rPr lang="en-US" dirty="0" smtClean="0"/>
              <a:t>Click to edit text</a:t>
            </a:r>
          </a:p>
        </p:txBody>
      </p:sp>
      <p:sp>
        <p:nvSpPr>
          <p:cNvPr id="11" name="Title 1"/>
          <p:cNvSpPr>
            <a:spLocks noGrp="1"/>
          </p:cNvSpPr>
          <p:nvPr>
            <p:ph type="ctrTitle"/>
          </p:nvPr>
        </p:nvSpPr>
        <p:spPr>
          <a:xfrm>
            <a:off x="685800" y="2130428"/>
            <a:ext cx="7772400" cy="1470025"/>
          </a:xfr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r>
              <a:rPr lang="en-US" dirty="0" smtClean="0"/>
              <a:t>7/29/13</a:t>
            </a:r>
            <a:endParaRPr lang="en-US" dirty="0"/>
          </a:p>
        </p:txBody>
      </p:sp>
      <p:sp>
        <p:nvSpPr>
          <p:cNvPr id="8" name="Footer Placeholder 7"/>
          <p:cNvSpPr>
            <a:spLocks noGrp="1"/>
          </p:cNvSpPr>
          <p:nvPr>
            <p:ph type="ftr" sz="quarter" idx="15"/>
          </p:nvPr>
        </p:nvSpPr>
        <p:spPr/>
        <p:txBody>
          <a:bodyPr/>
          <a:lstStyle/>
          <a:p>
            <a:r>
              <a:rPr lang="en-US" dirty="0" smtClean="0"/>
              <a:t>For Internal Use Only - Do Not Distribute</a:t>
            </a:r>
            <a:endParaRPr lang="en-US" dirty="0"/>
          </a:p>
        </p:txBody>
      </p:sp>
      <p:sp>
        <p:nvSpPr>
          <p:cNvPr id="9" name="Slide Number Placeholder 8"/>
          <p:cNvSpPr>
            <a:spLocks noGrp="1"/>
          </p:cNvSpPr>
          <p:nvPr>
            <p:ph type="sldNum" sz="quarter" idx="16"/>
          </p:nvPr>
        </p:nvSpPr>
        <p:spPr/>
        <p:txBody>
          <a:bodyPr/>
          <a:lstStyle/>
          <a:p>
            <a:fld id="{E9B3A30A-BDFA-4BE5-8489-B4645C9AD1B9}" type="slidenum">
              <a:rPr lang="en-US" smtClean="0"/>
              <a:pPr/>
              <a:t>‹#›</a:t>
            </a:fld>
            <a:endParaRPr lang="en-US" dirty="0"/>
          </a:p>
        </p:txBody>
      </p:sp>
    </p:spTree>
    <p:extLst>
      <p:ext uri="{BB962C8B-B14F-4D97-AF65-F5344CB8AC3E}">
        <p14:creationId xmlns:p14="http://schemas.microsoft.com/office/powerpoint/2010/main" val="217284157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pPr lvl="0"/>
            <a:r>
              <a:rPr lang="en-US" dirty="0" smtClean="0"/>
              <a:t>Click to edit text</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dirty="0" smtClean="0"/>
              <a:t>7/29/13</a:t>
            </a:r>
            <a:endParaRPr lang="en-US" dirty="0"/>
          </a:p>
        </p:txBody>
      </p:sp>
      <p:sp>
        <p:nvSpPr>
          <p:cNvPr id="8" name="Footer Placeholder 7"/>
          <p:cNvSpPr>
            <a:spLocks noGrp="1"/>
          </p:cNvSpPr>
          <p:nvPr>
            <p:ph type="ftr" sz="quarter" idx="11"/>
          </p:nvPr>
        </p:nvSpPr>
        <p:spPr/>
        <p:txBody>
          <a:bodyPr/>
          <a:lstStyle/>
          <a:p>
            <a:r>
              <a:rPr lang="en-US" dirty="0" smtClean="0"/>
              <a:t>For Internal Use Only - Do Not Distribute</a:t>
            </a:r>
            <a:endParaRPr lang="en-US" dirty="0"/>
          </a:p>
        </p:txBody>
      </p:sp>
      <p:sp>
        <p:nvSpPr>
          <p:cNvPr id="9" name="Slide Number Placeholder 8"/>
          <p:cNvSpPr>
            <a:spLocks noGrp="1"/>
          </p:cNvSpPr>
          <p:nvPr>
            <p:ph type="sldNum" sz="quarter" idx="12"/>
          </p:nvPr>
        </p:nvSpPr>
        <p:spPr/>
        <p:txBody>
          <a:bodyPr/>
          <a:lstStyle/>
          <a:p>
            <a:fld id="{7D0B8FF3-EF79-44F3-9499-3B46619CF25F}" type="slidenum">
              <a:rPr lang="en-US" smtClean="0"/>
              <a:pPr/>
              <a:t>‹#›</a:t>
            </a:fld>
            <a:endParaRPr lang="en-US" dirty="0"/>
          </a:p>
        </p:txBody>
      </p:sp>
    </p:spTree>
    <p:extLst>
      <p:ext uri="{BB962C8B-B14F-4D97-AF65-F5344CB8AC3E}">
        <p14:creationId xmlns:p14="http://schemas.microsoft.com/office/powerpoint/2010/main" val="419545023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8"/>
            <a:ext cx="7772400" cy="1500187"/>
          </a:xfrm>
        </p:spPr>
        <p:txBody>
          <a:bodyPr anchor="ctr"/>
          <a:lstStyle>
            <a:lvl1pPr marL="0" indent="0" algn="ctr">
              <a:buNone/>
              <a:defRPr sz="2000">
                <a:solidFill>
                  <a:schemeClr val="tx1">
                    <a:tint val="75000"/>
                  </a:schemeClr>
                </a:solidFill>
              </a:defRPr>
            </a:lvl1pPr>
            <a:lvl2pPr marL="456963" indent="0">
              <a:buNone/>
              <a:defRPr sz="1800">
                <a:solidFill>
                  <a:schemeClr val="tx1">
                    <a:tint val="75000"/>
                  </a:schemeClr>
                </a:solidFill>
              </a:defRPr>
            </a:lvl2pPr>
            <a:lvl3pPr marL="913926" indent="0">
              <a:buNone/>
              <a:defRPr sz="1600">
                <a:solidFill>
                  <a:schemeClr val="tx1">
                    <a:tint val="75000"/>
                  </a:schemeClr>
                </a:solidFill>
              </a:defRPr>
            </a:lvl3pPr>
            <a:lvl4pPr marL="1370890" indent="0">
              <a:buNone/>
              <a:defRPr sz="1400">
                <a:solidFill>
                  <a:schemeClr val="tx1">
                    <a:tint val="75000"/>
                  </a:schemeClr>
                </a:solidFill>
              </a:defRPr>
            </a:lvl4pPr>
            <a:lvl5pPr marL="1827852" indent="0">
              <a:buNone/>
              <a:defRPr sz="1400">
                <a:solidFill>
                  <a:schemeClr val="tx1">
                    <a:tint val="75000"/>
                  </a:schemeClr>
                </a:solidFill>
              </a:defRPr>
            </a:lvl5pPr>
            <a:lvl6pPr marL="2284815" indent="0">
              <a:buNone/>
              <a:defRPr sz="1400">
                <a:solidFill>
                  <a:schemeClr val="tx1">
                    <a:tint val="75000"/>
                  </a:schemeClr>
                </a:solidFill>
              </a:defRPr>
            </a:lvl6pPr>
            <a:lvl7pPr marL="2741778" indent="0">
              <a:buNone/>
              <a:defRPr sz="1400">
                <a:solidFill>
                  <a:schemeClr val="tx1">
                    <a:tint val="75000"/>
                  </a:schemeClr>
                </a:solidFill>
              </a:defRPr>
            </a:lvl7pPr>
            <a:lvl8pPr marL="3198740" indent="0">
              <a:buNone/>
              <a:defRPr sz="1400">
                <a:solidFill>
                  <a:schemeClr val="tx1">
                    <a:tint val="75000"/>
                  </a:schemeClr>
                </a:solidFill>
              </a:defRPr>
            </a:lvl8pPr>
            <a:lvl9pPr marL="3655704" indent="0">
              <a:buNone/>
              <a:defRPr sz="1400">
                <a:solidFill>
                  <a:schemeClr val="tx1">
                    <a:tint val="75000"/>
                  </a:schemeClr>
                </a:solidFill>
              </a:defRPr>
            </a:lvl9pPr>
          </a:lstStyle>
          <a:p>
            <a:pPr lvl="0"/>
            <a:r>
              <a:rPr lang="en-US" smtClean="0"/>
              <a:t>Click to edit Master text styles</a:t>
            </a:r>
          </a:p>
        </p:txBody>
      </p:sp>
      <p:sp>
        <p:nvSpPr>
          <p:cNvPr id="9" name="Title 1"/>
          <p:cNvSpPr txBox="1">
            <a:spLocks/>
          </p:cNvSpPr>
          <p:nvPr/>
        </p:nvSpPr>
        <p:spPr>
          <a:xfrm>
            <a:off x="2209800" y="274638"/>
            <a:ext cx="6781800" cy="754062"/>
          </a:xfrm>
          <a:prstGeom prst="rect">
            <a:avLst/>
          </a:prstGeom>
        </p:spPr>
        <p:txBody>
          <a:bodyPr vert="horz" lIns="91390" tIns="45697" rIns="91390" bIns="45697" rtlCol="0"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smtClean="0"/>
              <a:t>Click to edit text</a:t>
            </a:r>
          </a:p>
        </p:txBody>
      </p:sp>
      <p:sp>
        <p:nvSpPr>
          <p:cNvPr id="7" name="Date Placeholder 6"/>
          <p:cNvSpPr>
            <a:spLocks noGrp="1"/>
          </p:cNvSpPr>
          <p:nvPr>
            <p:ph type="dt" sz="half" idx="10"/>
          </p:nvPr>
        </p:nvSpPr>
        <p:spPr/>
        <p:txBody>
          <a:bodyPr/>
          <a:lstStyle/>
          <a:p>
            <a:r>
              <a:rPr lang="en-US" dirty="0" smtClean="0"/>
              <a:t>7/29/13</a:t>
            </a:r>
            <a:endParaRPr lang="en-US" dirty="0"/>
          </a:p>
        </p:txBody>
      </p:sp>
      <p:sp>
        <p:nvSpPr>
          <p:cNvPr id="8" name="Footer Placeholder 7"/>
          <p:cNvSpPr>
            <a:spLocks noGrp="1"/>
          </p:cNvSpPr>
          <p:nvPr>
            <p:ph type="ftr" sz="quarter" idx="11"/>
          </p:nvPr>
        </p:nvSpPr>
        <p:spPr/>
        <p:txBody>
          <a:bodyPr/>
          <a:lstStyle/>
          <a:p>
            <a:r>
              <a:rPr lang="en-US" dirty="0" smtClean="0"/>
              <a:t>For Internal Use Only - Do Not Distribute</a:t>
            </a:r>
            <a:endParaRPr lang="en-US" dirty="0"/>
          </a:p>
        </p:txBody>
      </p:sp>
      <p:sp>
        <p:nvSpPr>
          <p:cNvPr id="10" name="Slide Number Placeholder 9"/>
          <p:cNvSpPr>
            <a:spLocks noGrp="1"/>
          </p:cNvSpPr>
          <p:nvPr>
            <p:ph type="sldNum" sz="quarter" idx="12"/>
          </p:nvPr>
        </p:nvSpPr>
        <p:spPr/>
        <p:txBody>
          <a:bodyPr/>
          <a:lstStyle/>
          <a:p>
            <a:fld id="{1A5FE656-DDC4-4116-B1B0-958EDC29E822}" type="slidenum">
              <a:rPr lang="en-US" smtClean="0"/>
              <a:pPr/>
              <a:t>‹#›</a:t>
            </a:fld>
            <a:endParaRPr lang="en-US" dirty="0"/>
          </a:p>
        </p:txBody>
      </p:sp>
    </p:spTree>
    <p:extLst>
      <p:ext uri="{BB962C8B-B14F-4D97-AF65-F5344CB8AC3E}">
        <p14:creationId xmlns:p14="http://schemas.microsoft.com/office/powerpoint/2010/main" val="244143814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63" indent="0">
              <a:buNone/>
              <a:defRPr sz="2000" b="1"/>
            </a:lvl2pPr>
            <a:lvl3pPr marL="913926" indent="0">
              <a:buNone/>
              <a:defRPr sz="1800" b="1"/>
            </a:lvl3pPr>
            <a:lvl4pPr marL="1370890" indent="0">
              <a:buNone/>
              <a:defRPr sz="1600" b="1"/>
            </a:lvl4pPr>
            <a:lvl5pPr marL="1827852" indent="0">
              <a:buNone/>
              <a:defRPr sz="1600" b="1"/>
            </a:lvl5pPr>
            <a:lvl6pPr marL="2284815" indent="0">
              <a:buNone/>
              <a:defRPr sz="1600" b="1"/>
            </a:lvl6pPr>
            <a:lvl7pPr marL="2741778" indent="0">
              <a:buNone/>
              <a:defRPr sz="1600" b="1"/>
            </a:lvl7pPr>
            <a:lvl8pPr marL="3198740" indent="0">
              <a:buNone/>
              <a:defRPr sz="1600" b="1"/>
            </a:lvl8pPr>
            <a:lvl9pPr marL="36557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963" indent="0">
              <a:buNone/>
              <a:defRPr sz="2000" b="1"/>
            </a:lvl2pPr>
            <a:lvl3pPr marL="913926" indent="0">
              <a:buNone/>
              <a:defRPr sz="1800" b="1"/>
            </a:lvl3pPr>
            <a:lvl4pPr marL="1370890" indent="0">
              <a:buNone/>
              <a:defRPr sz="1600" b="1"/>
            </a:lvl4pPr>
            <a:lvl5pPr marL="1827852" indent="0">
              <a:buNone/>
              <a:defRPr sz="1600" b="1"/>
            </a:lvl5pPr>
            <a:lvl6pPr marL="2284815" indent="0">
              <a:buNone/>
              <a:defRPr sz="1600" b="1"/>
            </a:lvl6pPr>
            <a:lvl7pPr marL="2741778" indent="0">
              <a:buNone/>
              <a:defRPr sz="1600" b="1"/>
            </a:lvl7pPr>
            <a:lvl8pPr marL="3198740" indent="0">
              <a:buNone/>
              <a:defRPr sz="1600" b="1"/>
            </a:lvl8pPr>
            <a:lvl9pPr marL="36557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r>
              <a:rPr lang="en-US" dirty="0" smtClean="0"/>
              <a:t>7/29/13</a:t>
            </a:r>
            <a:endParaRPr lang="en-US" dirty="0"/>
          </a:p>
        </p:txBody>
      </p:sp>
      <p:sp>
        <p:nvSpPr>
          <p:cNvPr id="11" name="Footer Placeholder 10"/>
          <p:cNvSpPr>
            <a:spLocks noGrp="1"/>
          </p:cNvSpPr>
          <p:nvPr>
            <p:ph type="ftr" sz="quarter" idx="11"/>
          </p:nvPr>
        </p:nvSpPr>
        <p:spPr/>
        <p:txBody>
          <a:bodyPr/>
          <a:lstStyle/>
          <a:p>
            <a:r>
              <a:rPr lang="en-US" dirty="0" smtClean="0"/>
              <a:t>For Internal Use Only - Do Not Distribute</a:t>
            </a:r>
            <a:endParaRPr lang="en-US" dirty="0"/>
          </a:p>
        </p:txBody>
      </p:sp>
      <p:sp>
        <p:nvSpPr>
          <p:cNvPr id="12" name="Slide Number Placeholder 11"/>
          <p:cNvSpPr>
            <a:spLocks noGrp="1"/>
          </p:cNvSpPr>
          <p:nvPr>
            <p:ph type="sldNum" sz="quarter" idx="12"/>
          </p:nvPr>
        </p:nvSpPr>
        <p:spPr/>
        <p:txBody>
          <a:bodyPr/>
          <a:lstStyle/>
          <a:p>
            <a:fld id="{8A5F031A-7765-4506-B1F5-02DFFD1AB6A4}" type="slidenum">
              <a:rPr lang="en-US" smtClean="0"/>
              <a:pPr/>
              <a:t>‹#›</a:t>
            </a:fld>
            <a:endParaRPr lang="en-US" dirty="0"/>
          </a:p>
        </p:txBody>
      </p:sp>
    </p:spTree>
    <p:extLst>
      <p:ext uri="{BB962C8B-B14F-4D97-AF65-F5344CB8AC3E}">
        <p14:creationId xmlns:p14="http://schemas.microsoft.com/office/powerpoint/2010/main" val="68176400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r>
              <a:rPr lang="en-US" dirty="0" smtClean="0"/>
              <a:t>7/29/13</a:t>
            </a:r>
            <a:endParaRPr lang="en-US" dirty="0"/>
          </a:p>
        </p:txBody>
      </p:sp>
      <p:sp>
        <p:nvSpPr>
          <p:cNvPr id="9" name="Footer Placeholder 8"/>
          <p:cNvSpPr>
            <a:spLocks noGrp="1"/>
          </p:cNvSpPr>
          <p:nvPr>
            <p:ph type="ftr" sz="quarter" idx="11"/>
          </p:nvPr>
        </p:nvSpPr>
        <p:spPr/>
        <p:txBody>
          <a:bodyPr/>
          <a:lstStyle/>
          <a:p>
            <a:r>
              <a:rPr lang="en-US" dirty="0" smtClean="0"/>
              <a:t>For Internal Use Only - Do Not Distribute</a:t>
            </a:r>
            <a:endParaRPr lang="en-US" dirty="0"/>
          </a:p>
        </p:txBody>
      </p:sp>
      <p:sp>
        <p:nvSpPr>
          <p:cNvPr id="10" name="Slide Number Placeholder 9"/>
          <p:cNvSpPr>
            <a:spLocks noGrp="1"/>
          </p:cNvSpPr>
          <p:nvPr>
            <p:ph type="sldNum" sz="quarter" idx="12"/>
          </p:nvPr>
        </p:nvSpPr>
        <p:spPr/>
        <p:txBody>
          <a:bodyPr/>
          <a:lstStyle/>
          <a:p>
            <a:fld id="{6A3C9D85-DD3C-4E1A-9670-4C25FAD82F88}" type="slidenum">
              <a:rPr lang="en-US" smtClean="0"/>
              <a:pPr/>
              <a:t>‹#›</a:t>
            </a:fld>
            <a:endParaRPr lang="en-US" dirty="0"/>
          </a:p>
        </p:txBody>
      </p:sp>
    </p:spTree>
    <p:extLst>
      <p:ext uri="{BB962C8B-B14F-4D97-AF65-F5344CB8AC3E}">
        <p14:creationId xmlns:p14="http://schemas.microsoft.com/office/powerpoint/2010/main" val="387543001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63" indent="0">
              <a:buNone/>
              <a:defRPr sz="2800"/>
            </a:lvl2pPr>
            <a:lvl3pPr marL="913926" indent="0">
              <a:buNone/>
              <a:defRPr sz="2400"/>
            </a:lvl3pPr>
            <a:lvl4pPr marL="1370890" indent="0">
              <a:buNone/>
              <a:defRPr sz="2000"/>
            </a:lvl4pPr>
            <a:lvl5pPr marL="1827852" indent="0">
              <a:buNone/>
              <a:defRPr sz="2000"/>
            </a:lvl5pPr>
            <a:lvl6pPr marL="2284815" indent="0">
              <a:buNone/>
              <a:defRPr sz="2000"/>
            </a:lvl6pPr>
            <a:lvl7pPr marL="2741778" indent="0">
              <a:buNone/>
              <a:defRPr sz="2000"/>
            </a:lvl7pPr>
            <a:lvl8pPr marL="3198740" indent="0">
              <a:buNone/>
              <a:defRPr sz="2000"/>
            </a:lvl8pPr>
            <a:lvl9pPr marL="3655704"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63" indent="0">
              <a:buNone/>
              <a:defRPr sz="1200"/>
            </a:lvl2pPr>
            <a:lvl3pPr marL="913926" indent="0">
              <a:buNone/>
              <a:defRPr sz="1000"/>
            </a:lvl3pPr>
            <a:lvl4pPr marL="1370890" indent="0">
              <a:buNone/>
              <a:defRPr sz="900"/>
            </a:lvl4pPr>
            <a:lvl5pPr marL="1827852" indent="0">
              <a:buNone/>
              <a:defRPr sz="900"/>
            </a:lvl5pPr>
            <a:lvl6pPr marL="2284815" indent="0">
              <a:buNone/>
              <a:defRPr sz="900"/>
            </a:lvl6pPr>
            <a:lvl7pPr marL="2741778" indent="0">
              <a:buNone/>
              <a:defRPr sz="900"/>
            </a:lvl7pPr>
            <a:lvl8pPr marL="3198740" indent="0">
              <a:buNone/>
              <a:defRPr sz="900"/>
            </a:lvl8pPr>
            <a:lvl9pPr marL="3655704"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dirty="0" smtClean="0"/>
              <a:t>7/29/13</a:t>
            </a:r>
            <a:endParaRPr lang="en-US" dirty="0"/>
          </a:p>
        </p:txBody>
      </p:sp>
      <p:sp>
        <p:nvSpPr>
          <p:cNvPr id="9" name="Footer Placeholder 8"/>
          <p:cNvSpPr>
            <a:spLocks noGrp="1"/>
          </p:cNvSpPr>
          <p:nvPr>
            <p:ph type="ftr" sz="quarter" idx="11"/>
          </p:nvPr>
        </p:nvSpPr>
        <p:spPr/>
        <p:txBody>
          <a:bodyPr/>
          <a:lstStyle/>
          <a:p>
            <a:r>
              <a:rPr lang="en-US" dirty="0" smtClean="0"/>
              <a:t>For Internal Use Only - Do Not Distribute</a:t>
            </a:r>
            <a:endParaRPr lang="en-US" dirty="0"/>
          </a:p>
        </p:txBody>
      </p:sp>
      <p:sp>
        <p:nvSpPr>
          <p:cNvPr id="10" name="Slide Number Placeholder 9"/>
          <p:cNvSpPr>
            <a:spLocks noGrp="1"/>
          </p:cNvSpPr>
          <p:nvPr>
            <p:ph type="sldNum" sz="quarter" idx="12"/>
          </p:nvPr>
        </p:nvSpPr>
        <p:spPr/>
        <p:txBody>
          <a:bodyPr/>
          <a:lstStyle/>
          <a:p>
            <a:fld id="{BE4285A1-136C-4413-949F-19245AC59EDF}" type="slidenum">
              <a:rPr lang="en-US" smtClean="0"/>
              <a:pPr/>
              <a:t>‹#›</a:t>
            </a:fld>
            <a:endParaRPr lang="en-US" dirty="0"/>
          </a:p>
        </p:txBody>
      </p:sp>
    </p:spTree>
    <p:extLst>
      <p:ext uri="{BB962C8B-B14F-4D97-AF65-F5344CB8AC3E}">
        <p14:creationId xmlns:p14="http://schemas.microsoft.com/office/powerpoint/2010/main" val="270470023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63" indent="0">
              <a:buNone/>
              <a:defRPr sz="1200"/>
            </a:lvl2pPr>
            <a:lvl3pPr marL="913926" indent="0">
              <a:buNone/>
              <a:defRPr sz="1000"/>
            </a:lvl3pPr>
            <a:lvl4pPr marL="1370890" indent="0">
              <a:buNone/>
              <a:defRPr sz="900"/>
            </a:lvl4pPr>
            <a:lvl5pPr marL="1827852" indent="0">
              <a:buNone/>
              <a:defRPr sz="900"/>
            </a:lvl5pPr>
            <a:lvl6pPr marL="2284815" indent="0">
              <a:buNone/>
              <a:defRPr sz="900"/>
            </a:lvl6pPr>
            <a:lvl7pPr marL="2741778" indent="0">
              <a:buNone/>
              <a:defRPr sz="900"/>
            </a:lvl7pPr>
            <a:lvl8pPr marL="3198740" indent="0">
              <a:buNone/>
              <a:defRPr sz="900"/>
            </a:lvl8pPr>
            <a:lvl9pPr marL="3655704"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dirty="0" smtClean="0"/>
              <a:t>7/29/13</a:t>
            </a:r>
            <a:endParaRPr lang="en-US" dirty="0"/>
          </a:p>
        </p:txBody>
      </p:sp>
      <p:sp>
        <p:nvSpPr>
          <p:cNvPr id="9" name="Footer Placeholder 8"/>
          <p:cNvSpPr>
            <a:spLocks noGrp="1"/>
          </p:cNvSpPr>
          <p:nvPr>
            <p:ph type="ftr" sz="quarter" idx="11"/>
          </p:nvPr>
        </p:nvSpPr>
        <p:spPr/>
        <p:txBody>
          <a:bodyPr/>
          <a:lstStyle/>
          <a:p>
            <a:r>
              <a:rPr lang="en-US" dirty="0" smtClean="0"/>
              <a:t>For Internal Use Only - Do Not Distribute</a:t>
            </a:r>
            <a:endParaRPr lang="en-US" dirty="0"/>
          </a:p>
        </p:txBody>
      </p:sp>
      <p:sp>
        <p:nvSpPr>
          <p:cNvPr id="10" name="Slide Number Placeholder 9"/>
          <p:cNvSpPr>
            <a:spLocks noGrp="1"/>
          </p:cNvSpPr>
          <p:nvPr>
            <p:ph type="sldNum" sz="quarter" idx="12"/>
          </p:nvPr>
        </p:nvSpPr>
        <p:spPr/>
        <p:txBody>
          <a:bodyPr/>
          <a:lstStyle/>
          <a:p>
            <a:fld id="{3747036C-5701-431D-90BD-0D9645A13725}" type="slidenum">
              <a:rPr lang="en-US" smtClean="0"/>
              <a:pPr/>
              <a:t>‹#›</a:t>
            </a:fld>
            <a:endParaRPr lang="en-US" dirty="0"/>
          </a:p>
        </p:txBody>
      </p:sp>
    </p:spTree>
    <p:extLst>
      <p:ext uri="{BB962C8B-B14F-4D97-AF65-F5344CB8AC3E}">
        <p14:creationId xmlns:p14="http://schemas.microsoft.com/office/powerpoint/2010/main" val="6068361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fld id="{1D8BD707-D9CF-40AE-B4C6-C98DA3205C09}" type="datetimeFigureOut">
              <a:rPr lang="en-US" smtClean="0"/>
              <a:pPr/>
              <a:t>4/21/2016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300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r>
              <a:rPr lang="en-US" dirty="0" smtClean="0"/>
              <a:t>7/29/13</a:t>
            </a:r>
            <a:endParaRPr lang="en-US" dirty="0"/>
          </a:p>
        </p:txBody>
      </p:sp>
      <p:sp>
        <p:nvSpPr>
          <p:cNvPr id="7" name="Footer Placeholder 6"/>
          <p:cNvSpPr>
            <a:spLocks noGrp="1"/>
          </p:cNvSpPr>
          <p:nvPr>
            <p:ph type="ftr" sz="quarter" idx="11"/>
          </p:nvPr>
        </p:nvSpPr>
        <p:spPr/>
        <p:txBody>
          <a:bodyPr/>
          <a:lstStyle/>
          <a:p>
            <a:r>
              <a:rPr lang="en-US" dirty="0" smtClean="0"/>
              <a:t>For Internal Use Only - Do Not Distribute</a:t>
            </a:r>
            <a:endParaRPr lang="en-US" dirty="0"/>
          </a:p>
        </p:txBody>
      </p:sp>
      <p:sp>
        <p:nvSpPr>
          <p:cNvPr id="8" name="Slide Number Placeholder 7"/>
          <p:cNvSpPr>
            <a:spLocks noGrp="1"/>
          </p:cNvSpPr>
          <p:nvPr>
            <p:ph type="sldNum" sz="quarter" idx="12"/>
          </p:nvPr>
        </p:nvSpPr>
        <p:spPr/>
        <p:txBody>
          <a:bodyPr/>
          <a:lstStyle/>
          <a:p>
            <a:fld id="{9D5D19A6-41A7-40E1-B7B8-533036823F78}" type="slidenum">
              <a:rPr lang="en-US" smtClean="0"/>
              <a:pPr/>
              <a:t>‹#›</a:t>
            </a:fld>
            <a:endParaRPr lang="en-US" dirty="0"/>
          </a:p>
        </p:txBody>
      </p:sp>
    </p:spTree>
    <p:extLst>
      <p:ext uri="{BB962C8B-B14F-4D97-AF65-F5344CB8AC3E}">
        <p14:creationId xmlns:p14="http://schemas.microsoft.com/office/powerpoint/2010/main" val="2157467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t>7/29/13</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12305F45-77EF-4FE7-AC54-6F2E00685CAB}" type="slidenum">
              <a:rPr lang="en-US" smtClean="0"/>
              <a:pPr/>
              <a:t>‹#›</a:t>
            </a:fld>
            <a:endParaRPr lang="en-US" dirty="0"/>
          </a:p>
        </p:txBody>
      </p:sp>
    </p:spTree>
    <p:extLst>
      <p:ext uri="{BB962C8B-B14F-4D97-AF65-F5344CB8AC3E}">
        <p14:creationId xmlns:p14="http://schemas.microsoft.com/office/powerpoint/2010/main" val="97107934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819" indent="0" algn="ctr">
              <a:buNone/>
              <a:defRPr>
                <a:solidFill>
                  <a:schemeClr val="tx1">
                    <a:tint val="75000"/>
                  </a:schemeClr>
                </a:solidFill>
              </a:defRPr>
            </a:lvl2pPr>
            <a:lvl3pPr marL="913642" indent="0" algn="ctr">
              <a:buNone/>
              <a:defRPr>
                <a:solidFill>
                  <a:schemeClr val="tx1">
                    <a:tint val="75000"/>
                  </a:schemeClr>
                </a:solidFill>
              </a:defRPr>
            </a:lvl3pPr>
            <a:lvl4pPr marL="1370464" indent="0" algn="ctr">
              <a:buNone/>
              <a:defRPr>
                <a:solidFill>
                  <a:schemeClr val="tx1">
                    <a:tint val="75000"/>
                  </a:schemeClr>
                </a:solidFill>
              </a:defRPr>
            </a:lvl4pPr>
            <a:lvl5pPr marL="1827283" indent="0" algn="ctr">
              <a:buNone/>
              <a:defRPr>
                <a:solidFill>
                  <a:schemeClr val="tx1">
                    <a:tint val="75000"/>
                  </a:schemeClr>
                </a:solidFill>
              </a:defRPr>
            </a:lvl5pPr>
            <a:lvl6pPr marL="2284105" indent="0" algn="ctr">
              <a:buNone/>
              <a:defRPr>
                <a:solidFill>
                  <a:schemeClr val="tx1">
                    <a:tint val="75000"/>
                  </a:schemeClr>
                </a:solidFill>
              </a:defRPr>
            </a:lvl6pPr>
            <a:lvl7pPr marL="2740926" indent="0" algn="ctr">
              <a:buNone/>
              <a:defRPr>
                <a:solidFill>
                  <a:schemeClr val="tx1">
                    <a:tint val="75000"/>
                  </a:schemeClr>
                </a:solidFill>
              </a:defRPr>
            </a:lvl7pPr>
            <a:lvl8pPr marL="3197744" indent="0" algn="ctr">
              <a:buNone/>
              <a:defRPr>
                <a:solidFill>
                  <a:schemeClr val="tx1">
                    <a:tint val="75000"/>
                  </a:schemeClr>
                </a:solidFill>
              </a:defRPr>
            </a:lvl8pPr>
            <a:lvl9pPr marL="36545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47408466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98712912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819" indent="0">
              <a:buNone/>
              <a:defRPr sz="1800">
                <a:solidFill>
                  <a:schemeClr val="tx1">
                    <a:tint val="75000"/>
                  </a:schemeClr>
                </a:solidFill>
              </a:defRPr>
            </a:lvl2pPr>
            <a:lvl3pPr marL="913642" indent="0">
              <a:buNone/>
              <a:defRPr sz="1600">
                <a:solidFill>
                  <a:schemeClr val="tx1">
                    <a:tint val="75000"/>
                  </a:schemeClr>
                </a:solidFill>
              </a:defRPr>
            </a:lvl3pPr>
            <a:lvl4pPr marL="1370464" indent="0">
              <a:buNone/>
              <a:defRPr sz="1400">
                <a:solidFill>
                  <a:schemeClr val="tx1">
                    <a:tint val="75000"/>
                  </a:schemeClr>
                </a:solidFill>
              </a:defRPr>
            </a:lvl4pPr>
            <a:lvl5pPr marL="1827283" indent="0">
              <a:buNone/>
              <a:defRPr sz="1400">
                <a:solidFill>
                  <a:schemeClr val="tx1">
                    <a:tint val="75000"/>
                  </a:schemeClr>
                </a:solidFill>
              </a:defRPr>
            </a:lvl5pPr>
            <a:lvl6pPr marL="2284105" indent="0">
              <a:buNone/>
              <a:defRPr sz="1400">
                <a:solidFill>
                  <a:schemeClr val="tx1">
                    <a:tint val="75000"/>
                  </a:schemeClr>
                </a:solidFill>
              </a:defRPr>
            </a:lvl6pPr>
            <a:lvl7pPr marL="2740926" indent="0">
              <a:buNone/>
              <a:defRPr sz="1400">
                <a:solidFill>
                  <a:schemeClr val="tx1">
                    <a:tint val="75000"/>
                  </a:schemeClr>
                </a:solidFill>
              </a:defRPr>
            </a:lvl7pPr>
            <a:lvl8pPr marL="3197744" indent="0">
              <a:buNone/>
              <a:defRPr sz="1400">
                <a:solidFill>
                  <a:schemeClr val="tx1">
                    <a:tint val="75000"/>
                  </a:schemeClr>
                </a:solidFill>
              </a:defRPr>
            </a:lvl8pPr>
            <a:lvl9pPr marL="365456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58941216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7/29/13</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58867587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7/29/13</a:t>
            </a:r>
            <a:endParaRPr lang="en-US" dirty="0"/>
          </a:p>
        </p:txBody>
      </p:sp>
      <p:sp>
        <p:nvSpPr>
          <p:cNvPr id="8" name="Footer Placeholder 7"/>
          <p:cNvSpPr>
            <a:spLocks noGrp="1"/>
          </p:cNvSpPr>
          <p:nvPr>
            <p:ph type="ftr" sz="quarter" idx="11"/>
          </p:nvPr>
        </p:nvSpPr>
        <p:spPr/>
        <p:txBody>
          <a:bodyPr/>
          <a:lstStyle/>
          <a:p>
            <a:r>
              <a:rPr lang="en-US" dirty="0" smtClean="0"/>
              <a:t>For Internal Use Only - Do Not Distribute</a:t>
            </a:r>
            <a:endParaRPr lang="en-US" dirty="0"/>
          </a:p>
        </p:txBody>
      </p:sp>
      <p:sp>
        <p:nvSpPr>
          <p:cNvPr id="9" name="Slide Number Placeholder 8"/>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403869146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7/29/13</a:t>
            </a:r>
            <a:endParaRPr lang="en-US" dirty="0"/>
          </a:p>
        </p:txBody>
      </p:sp>
      <p:sp>
        <p:nvSpPr>
          <p:cNvPr id="4" name="Footer Placeholder 3"/>
          <p:cNvSpPr>
            <a:spLocks noGrp="1"/>
          </p:cNvSpPr>
          <p:nvPr>
            <p:ph type="ftr" sz="quarter" idx="11"/>
          </p:nvPr>
        </p:nvSpPr>
        <p:spPr/>
        <p:txBody>
          <a:bodyPr/>
          <a:lstStyle/>
          <a:p>
            <a:r>
              <a:rPr lang="en-US" dirty="0" smtClean="0"/>
              <a:t>For Internal Use Only - Do Not Distribute</a:t>
            </a:r>
            <a:endParaRPr lang="en-US" dirty="0"/>
          </a:p>
        </p:txBody>
      </p:sp>
      <p:sp>
        <p:nvSpPr>
          <p:cNvPr id="5" name="Slide Number Placeholder 4"/>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22621816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7/29/13</a:t>
            </a:r>
            <a:endParaRPr lang="en-US" dirty="0"/>
          </a:p>
        </p:txBody>
      </p:sp>
      <p:sp>
        <p:nvSpPr>
          <p:cNvPr id="3" name="Footer Placeholder 2"/>
          <p:cNvSpPr>
            <a:spLocks noGrp="1"/>
          </p:cNvSpPr>
          <p:nvPr>
            <p:ph type="ftr" sz="quarter" idx="11"/>
          </p:nvPr>
        </p:nvSpPr>
        <p:spPr/>
        <p:txBody>
          <a:bodyPr/>
          <a:lstStyle/>
          <a:p>
            <a:r>
              <a:rPr lang="en-US" dirty="0" smtClean="0"/>
              <a:t>For Internal Use Only - Do Not Distribute</a:t>
            </a:r>
            <a:endParaRPr lang="en-US" dirty="0"/>
          </a:p>
        </p:txBody>
      </p:sp>
      <p:sp>
        <p:nvSpPr>
          <p:cNvPr id="4" name="Slide Number Placeholder 3"/>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3425689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7/29/13</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35984947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4/21/2016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470023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19" indent="0">
              <a:buNone/>
              <a:defRPr sz="2800"/>
            </a:lvl2pPr>
            <a:lvl3pPr marL="913642" indent="0">
              <a:buNone/>
              <a:defRPr sz="2400"/>
            </a:lvl3pPr>
            <a:lvl4pPr marL="1370464" indent="0">
              <a:buNone/>
              <a:defRPr sz="2000"/>
            </a:lvl4pPr>
            <a:lvl5pPr marL="1827283" indent="0">
              <a:buNone/>
              <a:defRPr sz="2000"/>
            </a:lvl5pPr>
            <a:lvl6pPr marL="2284105" indent="0">
              <a:buNone/>
              <a:defRPr sz="2000"/>
            </a:lvl6pPr>
            <a:lvl7pPr marL="2740926" indent="0">
              <a:buNone/>
              <a:defRPr sz="2000"/>
            </a:lvl7pPr>
            <a:lvl8pPr marL="3197744" indent="0">
              <a:buNone/>
              <a:defRPr sz="2000"/>
            </a:lvl8pPr>
            <a:lvl9pPr marL="3654567"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7/29/13</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412347263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775662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126273490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725" indent="0" algn="ctr">
              <a:buNone/>
              <a:defRPr>
                <a:solidFill>
                  <a:schemeClr val="tx1">
                    <a:tint val="75000"/>
                  </a:schemeClr>
                </a:solidFill>
              </a:defRPr>
            </a:lvl2pPr>
            <a:lvl3pPr marL="913453" indent="0" algn="ctr">
              <a:buNone/>
              <a:defRPr>
                <a:solidFill>
                  <a:schemeClr val="tx1">
                    <a:tint val="75000"/>
                  </a:schemeClr>
                </a:solidFill>
              </a:defRPr>
            </a:lvl3pPr>
            <a:lvl4pPr marL="1370180" indent="0" algn="ctr">
              <a:buNone/>
              <a:defRPr>
                <a:solidFill>
                  <a:schemeClr val="tx1">
                    <a:tint val="75000"/>
                  </a:schemeClr>
                </a:solidFill>
              </a:defRPr>
            </a:lvl4pPr>
            <a:lvl5pPr marL="1826905" indent="0" algn="ctr">
              <a:buNone/>
              <a:defRPr>
                <a:solidFill>
                  <a:schemeClr val="tx1">
                    <a:tint val="75000"/>
                  </a:schemeClr>
                </a:solidFill>
              </a:defRPr>
            </a:lvl5pPr>
            <a:lvl6pPr marL="2283632" indent="0" algn="ctr">
              <a:buNone/>
              <a:defRPr>
                <a:solidFill>
                  <a:schemeClr val="tx1">
                    <a:tint val="75000"/>
                  </a:schemeClr>
                </a:solidFill>
              </a:defRPr>
            </a:lvl6pPr>
            <a:lvl7pPr marL="2740358" indent="0" algn="ctr">
              <a:buNone/>
              <a:defRPr>
                <a:solidFill>
                  <a:schemeClr val="tx1">
                    <a:tint val="75000"/>
                  </a:schemeClr>
                </a:solidFill>
              </a:defRPr>
            </a:lvl7pPr>
            <a:lvl8pPr marL="3197080" indent="0" algn="ctr">
              <a:buNone/>
              <a:defRPr>
                <a:solidFill>
                  <a:schemeClr val="tx1">
                    <a:tint val="75000"/>
                  </a:schemeClr>
                </a:solidFill>
              </a:defRPr>
            </a:lvl8pPr>
            <a:lvl9pPr marL="36538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9196406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33018866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725" indent="0">
              <a:buNone/>
              <a:defRPr sz="1800">
                <a:solidFill>
                  <a:schemeClr val="tx1">
                    <a:tint val="75000"/>
                  </a:schemeClr>
                </a:solidFill>
              </a:defRPr>
            </a:lvl2pPr>
            <a:lvl3pPr marL="913453" indent="0">
              <a:buNone/>
              <a:defRPr sz="1600">
                <a:solidFill>
                  <a:schemeClr val="tx1">
                    <a:tint val="75000"/>
                  </a:schemeClr>
                </a:solidFill>
              </a:defRPr>
            </a:lvl3pPr>
            <a:lvl4pPr marL="1370180" indent="0">
              <a:buNone/>
              <a:defRPr sz="1400">
                <a:solidFill>
                  <a:schemeClr val="tx1">
                    <a:tint val="75000"/>
                  </a:schemeClr>
                </a:solidFill>
              </a:defRPr>
            </a:lvl4pPr>
            <a:lvl5pPr marL="1826905" indent="0">
              <a:buNone/>
              <a:defRPr sz="1400">
                <a:solidFill>
                  <a:schemeClr val="tx1">
                    <a:tint val="75000"/>
                  </a:schemeClr>
                </a:solidFill>
              </a:defRPr>
            </a:lvl5pPr>
            <a:lvl6pPr marL="2283632" indent="0">
              <a:buNone/>
              <a:defRPr sz="1400">
                <a:solidFill>
                  <a:schemeClr val="tx1">
                    <a:tint val="75000"/>
                  </a:schemeClr>
                </a:solidFill>
              </a:defRPr>
            </a:lvl6pPr>
            <a:lvl7pPr marL="2740358" indent="0">
              <a:buNone/>
              <a:defRPr sz="1400">
                <a:solidFill>
                  <a:schemeClr val="tx1">
                    <a:tint val="75000"/>
                  </a:schemeClr>
                </a:solidFill>
              </a:defRPr>
            </a:lvl7pPr>
            <a:lvl8pPr marL="3197080" indent="0">
              <a:buNone/>
              <a:defRPr sz="1400">
                <a:solidFill>
                  <a:schemeClr val="tx1">
                    <a:tint val="75000"/>
                  </a:schemeClr>
                </a:solidFill>
              </a:defRPr>
            </a:lvl8pPr>
            <a:lvl9pPr marL="36538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3996691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7/29/13</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05312367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725" indent="0">
              <a:buNone/>
              <a:defRPr sz="2000" b="1"/>
            </a:lvl2pPr>
            <a:lvl3pPr marL="913453" indent="0">
              <a:buNone/>
              <a:defRPr sz="1800" b="1"/>
            </a:lvl3pPr>
            <a:lvl4pPr marL="1370180" indent="0">
              <a:buNone/>
              <a:defRPr sz="1600" b="1"/>
            </a:lvl4pPr>
            <a:lvl5pPr marL="1826905" indent="0">
              <a:buNone/>
              <a:defRPr sz="1600" b="1"/>
            </a:lvl5pPr>
            <a:lvl6pPr marL="2283632" indent="0">
              <a:buNone/>
              <a:defRPr sz="1600" b="1"/>
            </a:lvl6pPr>
            <a:lvl7pPr marL="2740358" indent="0">
              <a:buNone/>
              <a:defRPr sz="1600" b="1"/>
            </a:lvl7pPr>
            <a:lvl8pPr marL="3197080" indent="0">
              <a:buNone/>
              <a:defRPr sz="1600" b="1"/>
            </a:lvl8pPr>
            <a:lvl9pPr marL="36538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725" indent="0">
              <a:buNone/>
              <a:defRPr sz="2000" b="1"/>
            </a:lvl2pPr>
            <a:lvl3pPr marL="913453" indent="0">
              <a:buNone/>
              <a:defRPr sz="1800" b="1"/>
            </a:lvl3pPr>
            <a:lvl4pPr marL="1370180" indent="0">
              <a:buNone/>
              <a:defRPr sz="1600" b="1"/>
            </a:lvl4pPr>
            <a:lvl5pPr marL="1826905" indent="0">
              <a:buNone/>
              <a:defRPr sz="1600" b="1"/>
            </a:lvl5pPr>
            <a:lvl6pPr marL="2283632" indent="0">
              <a:buNone/>
              <a:defRPr sz="1600" b="1"/>
            </a:lvl6pPr>
            <a:lvl7pPr marL="2740358" indent="0">
              <a:buNone/>
              <a:defRPr sz="1600" b="1"/>
            </a:lvl7pPr>
            <a:lvl8pPr marL="3197080" indent="0">
              <a:buNone/>
              <a:defRPr sz="1600" b="1"/>
            </a:lvl8pPr>
            <a:lvl9pPr marL="36538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7/29/13</a:t>
            </a:r>
            <a:endParaRPr lang="en-US" dirty="0"/>
          </a:p>
        </p:txBody>
      </p:sp>
      <p:sp>
        <p:nvSpPr>
          <p:cNvPr id="8" name="Footer Placeholder 7"/>
          <p:cNvSpPr>
            <a:spLocks noGrp="1"/>
          </p:cNvSpPr>
          <p:nvPr>
            <p:ph type="ftr" sz="quarter" idx="11"/>
          </p:nvPr>
        </p:nvSpPr>
        <p:spPr/>
        <p:txBody>
          <a:bodyPr/>
          <a:lstStyle/>
          <a:p>
            <a:r>
              <a:rPr lang="en-US" dirty="0" smtClean="0"/>
              <a:t>For Internal Use Only - Do Not Distribute</a:t>
            </a:r>
            <a:endParaRPr lang="en-US" dirty="0"/>
          </a:p>
        </p:txBody>
      </p:sp>
      <p:sp>
        <p:nvSpPr>
          <p:cNvPr id="9" name="Slide Number Placeholder 8"/>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50166441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7/29/13</a:t>
            </a:r>
            <a:endParaRPr lang="en-US" dirty="0"/>
          </a:p>
        </p:txBody>
      </p:sp>
      <p:sp>
        <p:nvSpPr>
          <p:cNvPr id="4" name="Footer Placeholder 3"/>
          <p:cNvSpPr>
            <a:spLocks noGrp="1"/>
          </p:cNvSpPr>
          <p:nvPr>
            <p:ph type="ftr" sz="quarter" idx="11"/>
          </p:nvPr>
        </p:nvSpPr>
        <p:spPr/>
        <p:txBody>
          <a:bodyPr/>
          <a:lstStyle/>
          <a:p>
            <a:r>
              <a:rPr lang="en-US" dirty="0" smtClean="0"/>
              <a:t>For Internal Use Only - Do Not Distribute</a:t>
            </a:r>
            <a:endParaRPr lang="en-US" dirty="0"/>
          </a:p>
        </p:txBody>
      </p:sp>
      <p:sp>
        <p:nvSpPr>
          <p:cNvPr id="5" name="Slide Number Placeholder 4"/>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90184213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7/29/13</a:t>
            </a:r>
            <a:endParaRPr lang="en-US" dirty="0"/>
          </a:p>
        </p:txBody>
      </p:sp>
      <p:sp>
        <p:nvSpPr>
          <p:cNvPr id="3" name="Footer Placeholder 2"/>
          <p:cNvSpPr>
            <a:spLocks noGrp="1"/>
          </p:cNvSpPr>
          <p:nvPr>
            <p:ph type="ftr" sz="quarter" idx="11"/>
          </p:nvPr>
        </p:nvSpPr>
        <p:spPr/>
        <p:txBody>
          <a:bodyPr/>
          <a:lstStyle/>
          <a:p>
            <a:r>
              <a:rPr lang="en-US" dirty="0" smtClean="0"/>
              <a:t>For Internal Use Only - Do Not Distribute</a:t>
            </a:r>
            <a:endParaRPr lang="en-US" dirty="0"/>
          </a:p>
        </p:txBody>
      </p:sp>
      <p:sp>
        <p:nvSpPr>
          <p:cNvPr id="4" name="Slide Number Placeholder 3"/>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3079427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4/21/2016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683616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725" indent="0">
              <a:buNone/>
              <a:defRPr sz="1200"/>
            </a:lvl2pPr>
            <a:lvl3pPr marL="913453" indent="0">
              <a:buNone/>
              <a:defRPr sz="1000"/>
            </a:lvl3pPr>
            <a:lvl4pPr marL="1370180" indent="0">
              <a:buNone/>
              <a:defRPr sz="900"/>
            </a:lvl4pPr>
            <a:lvl5pPr marL="1826905" indent="0">
              <a:buNone/>
              <a:defRPr sz="900"/>
            </a:lvl5pPr>
            <a:lvl6pPr marL="2283632" indent="0">
              <a:buNone/>
              <a:defRPr sz="900"/>
            </a:lvl6pPr>
            <a:lvl7pPr marL="2740358" indent="0">
              <a:buNone/>
              <a:defRPr sz="900"/>
            </a:lvl7pPr>
            <a:lvl8pPr marL="3197080" indent="0">
              <a:buNone/>
              <a:defRPr sz="900"/>
            </a:lvl8pPr>
            <a:lvl9pPr marL="36538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7/29/13</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5288748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5" indent="0">
              <a:buNone/>
              <a:defRPr sz="2800"/>
            </a:lvl2pPr>
            <a:lvl3pPr marL="913453" indent="0">
              <a:buNone/>
              <a:defRPr sz="2400"/>
            </a:lvl3pPr>
            <a:lvl4pPr marL="1370180" indent="0">
              <a:buNone/>
              <a:defRPr sz="2000"/>
            </a:lvl4pPr>
            <a:lvl5pPr marL="1826905" indent="0">
              <a:buNone/>
              <a:defRPr sz="2000"/>
            </a:lvl5pPr>
            <a:lvl6pPr marL="2283632" indent="0">
              <a:buNone/>
              <a:defRPr sz="2000"/>
            </a:lvl6pPr>
            <a:lvl7pPr marL="2740358" indent="0">
              <a:buNone/>
              <a:defRPr sz="2000"/>
            </a:lvl7pPr>
            <a:lvl8pPr marL="3197080" indent="0">
              <a:buNone/>
              <a:defRPr sz="2000"/>
            </a:lvl8pPr>
            <a:lvl9pPr marL="36538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5" indent="0">
              <a:buNone/>
              <a:defRPr sz="1200"/>
            </a:lvl2pPr>
            <a:lvl3pPr marL="913453" indent="0">
              <a:buNone/>
              <a:defRPr sz="1000"/>
            </a:lvl3pPr>
            <a:lvl4pPr marL="1370180" indent="0">
              <a:buNone/>
              <a:defRPr sz="900"/>
            </a:lvl4pPr>
            <a:lvl5pPr marL="1826905" indent="0">
              <a:buNone/>
              <a:defRPr sz="900"/>
            </a:lvl5pPr>
            <a:lvl6pPr marL="2283632" indent="0">
              <a:buNone/>
              <a:defRPr sz="900"/>
            </a:lvl6pPr>
            <a:lvl7pPr marL="2740358" indent="0">
              <a:buNone/>
              <a:defRPr sz="900"/>
            </a:lvl7pPr>
            <a:lvl8pPr marL="3197080" indent="0">
              <a:buNone/>
              <a:defRPr sz="900"/>
            </a:lvl8pPr>
            <a:lvl9pPr marL="36538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7/29/13</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5458170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23024452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7/29/13</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21415671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1D8BD707-D9CF-40AE-B4C6-C98DA3205C09}" type="datetimeFigureOut">
              <a:rPr lang="en-US" smtClean="0"/>
              <a:pPr/>
              <a:t>4/21/2016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746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1079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2.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jpeg"/><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2" descr="Ocean surface heade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M COLOR fin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2" y="304802"/>
            <a:ext cx="1981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OI seal"/>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001001" y="5715002"/>
            <a:ext cx="1009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209800" y="274638"/>
            <a:ext cx="6781800" cy="754062"/>
          </a:xfrm>
          <a:prstGeom prst="rect">
            <a:avLst/>
          </a:prstGeom>
        </p:spPr>
        <p:txBody>
          <a:bodyPr vert="horz" lIns="91420" tIns="45711" rIns="91420" bIns="45711" rtlCol="0" anchor="ctr">
            <a:normAutofit/>
          </a:bodyPr>
          <a:lstStyle/>
          <a:p>
            <a:r>
              <a:rPr lang="en-US" dirty="0" smtClean="0"/>
              <a:t>Click to edit text</a:t>
            </a:r>
            <a:endParaRPr lang="en-US" dirty="0"/>
          </a:p>
        </p:txBody>
      </p:sp>
      <p:sp>
        <p:nvSpPr>
          <p:cNvPr id="3" name="Date Placeholder 2"/>
          <p:cNvSpPr>
            <a:spLocks noGrp="1"/>
          </p:cNvSpPr>
          <p:nvPr>
            <p:ph type="dt" sz="half" idx="2"/>
          </p:nvPr>
        </p:nvSpPr>
        <p:spPr>
          <a:xfrm>
            <a:off x="6019800" y="6345240"/>
            <a:ext cx="2133600" cy="365125"/>
          </a:xfrm>
          <a:prstGeom prst="rect">
            <a:avLst/>
          </a:prstGeom>
        </p:spPr>
        <p:txBody>
          <a:bodyPr vert="horz" lIns="91420" tIns="45711" rIns="91420" bIns="45711" rtlCol="0" anchor="ctr"/>
          <a:lstStyle>
            <a:lvl1pPr algn="ctr">
              <a:defRPr sz="1200">
                <a:solidFill>
                  <a:schemeClr val="tx1">
                    <a:tint val="75000"/>
                  </a:schemeClr>
                </a:solidFill>
              </a:defRPr>
            </a:lvl1pPr>
          </a:lstStyle>
          <a:p>
            <a:fld id="{1D8BD707-D9CF-40AE-B4C6-C98DA3205C09}" type="datetimeFigureOut">
              <a:rPr lang="en-US" smtClean="0"/>
              <a:pPr/>
              <a:t>4/21/2016</a:t>
            </a:fld>
            <a:endParaRPr lang="en-US"/>
          </a:p>
        </p:txBody>
      </p:sp>
      <p:sp>
        <p:nvSpPr>
          <p:cNvPr id="4" name="Footer Placeholder 3"/>
          <p:cNvSpPr>
            <a:spLocks noGrp="1"/>
          </p:cNvSpPr>
          <p:nvPr>
            <p:ph type="ftr" sz="quarter" idx="3"/>
          </p:nvPr>
        </p:nvSpPr>
        <p:spPr>
          <a:xfrm>
            <a:off x="2895600" y="6345240"/>
            <a:ext cx="2895600" cy="365125"/>
          </a:xfrm>
          <a:prstGeom prst="rect">
            <a:avLst/>
          </a:prstGeom>
        </p:spPr>
        <p:txBody>
          <a:bodyPr vert="horz" lIns="91420" tIns="45711" rIns="91420" bIns="45711" rtlCol="0" anchor="ctr"/>
          <a:lstStyle>
            <a:lvl1pPr algn="ctr">
              <a:defRPr sz="1200">
                <a:solidFill>
                  <a:schemeClr val="tx1">
                    <a:tint val="75000"/>
                  </a:schemeClr>
                </a:solidFill>
              </a:defRPr>
            </a:lvl1pPr>
          </a:lstStyle>
          <a:p>
            <a:endParaRPr lang="en-US"/>
          </a:p>
        </p:txBody>
      </p:sp>
      <p:sp>
        <p:nvSpPr>
          <p:cNvPr id="5" name="Slide Number Placeholder 4"/>
          <p:cNvSpPr>
            <a:spLocks noGrp="1"/>
          </p:cNvSpPr>
          <p:nvPr>
            <p:ph type="sldNum" sz="quarter" idx="4"/>
          </p:nvPr>
        </p:nvSpPr>
        <p:spPr>
          <a:xfrm>
            <a:off x="457200" y="6345240"/>
            <a:ext cx="2133600" cy="365125"/>
          </a:xfrm>
          <a:prstGeom prst="rect">
            <a:avLst/>
          </a:prstGeom>
        </p:spPr>
        <p:txBody>
          <a:bodyPr vert="horz" lIns="91420" tIns="45711" rIns="91420" bIns="45711" rtlCol="0"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09366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06" algn="ctr" rtl="0" eaLnBrk="1" fontAlgn="base" hangingPunct="1">
        <a:spcBef>
          <a:spcPct val="0"/>
        </a:spcBef>
        <a:spcAft>
          <a:spcPct val="0"/>
        </a:spcAft>
        <a:defRPr sz="4400">
          <a:solidFill>
            <a:schemeClr val="tx2"/>
          </a:solidFill>
          <a:latin typeface="Arial" charset="0"/>
        </a:defRPr>
      </a:lvl6pPr>
      <a:lvl7pPr marL="914210" algn="ctr" rtl="0" eaLnBrk="1" fontAlgn="base" hangingPunct="1">
        <a:spcBef>
          <a:spcPct val="0"/>
        </a:spcBef>
        <a:spcAft>
          <a:spcPct val="0"/>
        </a:spcAft>
        <a:defRPr sz="4400">
          <a:solidFill>
            <a:schemeClr val="tx2"/>
          </a:solidFill>
          <a:latin typeface="Arial" charset="0"/>
        </a:defRPr>
      </a:lvl7pPr>
      <a:lvl8pPr marL="1371316" algn="ctr" rtl="0" eaLnBrk="1" fontAlgn="base" hangingPunct="1">
        <a:spcBef>
          <a:spcPct val="0"/>
        </a:spcBef>
        <a:spcAft>
          <a:spcPct val="0"/>
        </a:spcAft>
        <a:defRPr sz="4400">
          <a:solidFill>
            <a:schemeClr val="tx2"/>
          </a:solidFill>
          <a:latin typeface="Arial" charset="0"/>
        </a:defRPr>
      </a:lvl8pPr>
      <a:lvl9pPr marL="1828421" algn="ctr" rtl="0" eaLnBrk="1" fontAlgn="base" hangingPunct="1">
        <a:spcBef>
          <a:spcPct val="0"/>
        </a:spcBef>
        <a:spcAft>
          <a:spcPct val="0"/>
        </a:spcAft>
        <a:defRPr sz="4400">
          <a:solidFill>
            <a:schemeClr val="tx2"/>
          </a:solidFill>
          <a:latin typeface="Arial" charset="0"/>
        </a:defRPr>
      </a:lvl9pPr>
    </p:titleStyle>
    <p:bodyStyle>
      <a:lvl1pPr marL="342829" indent="-342829" algn="l" rtl="0" eaLnBrk="1" fontAlgn="base" hangingPunct="1">
        <a:spcBef>
          <a:spcPct val="20000"/>
        </a:spcBef>
        <a:spcAft>
          <a:spcPct val="0"/>
        </a:spcAft>
        <a:buChar char="•"/>
        <a:defRPr sz="3200">
          <a:solidFill>
            <a:schemeClr val="tx1"/>
          </a:solidFill>
          <a:latin typeface="+mn-lt"/>
          <a:ea typeface="+mn-ea"/>
          <a:cs typeface="+mn-cs"/>
        </a:defRPr>
      </a:lvl1pPr>
      <a:lvl2pPr marL="742796" indent="-285690" algn="l" rtl="0" eaLnBrk="1" fontAlgn="base" hangingPunct="1">
        <a:spcBef>
          <a:spcPct val="20000"/>
        </a:spcBef>
        <a:spcAft>
          <a:spcPct val="0"/>
        </a:spcAft>
        <a:buChar char="–"/>
        <a:defRPr sz="2800">
          <a:solidFill>
            <a:schemeClr val="tx1"/>
          </a:solidFill>
          <a:latin typeface="+mn-lt"/>
        </a:defRPr>
      </a:lvl2pPr>
      <a:lvl3pPr marL="1142764" indent="-228553" algn="l" rtl="0" eaLnBrk="1" fontAlgn="base" hangingPunct="1">
        <a:spcBef>
          <a:spcPct val="20000"/>
        </a:spcBef>
        <a:spcAft>
          <a:spcPct val="0"/>
        </a:spcAft>
        <a:buChar char="•"/>
        <a:defRPr sz="2400">
          <a:solidFill>
            <a:schemeClr val="tx1"/>
          </a:solidFill>
          <a:latin typeface="+mn-lt"/>
        </a:defRPr>
      </a:lvl3pPr>
      <a:lvl4pPr marL="1599868" indent="-228553" algn="l" rtl="0" eaLnBrk="1" fontAlgn="base" hangingPunct="1">
        <a:spcBef>
          <a:spcPct val="20000"/>
        </a:spcBef>
        <a:spcAft>
          <a:spcPct val="0"/>
        </a:spcAft>
        <a:buChar char="–"/>
        <a:defRPr sz="2000">
          <a:solidFill>
            <a:schemeClr val="tx1"/>
          </a:solidFill>
          <a:latin typeface="+mn-lt"/>
        </a:defRPr>
      </a:lvl4pPr>
      <a:lvl5pPr marL="2056974" indent="-228553" algn="l" rtl="0" eaLnBrk="1" fontAlgn="base" hangingPunct="1">
        <a:spcBef>
          <a:spcPct val="20000"/>
        </a:spcBef>
        <a:spcAft>
          <a:spcPct val="0"/>
        </a:spcAft>
        <a:buChar char="»"/>
        <a:defRPr sz="2000">
          <a:solidFill>
            <a:schemeClr val="tx1"/>
          </a:solidFill>
          <a:latin typeface="+mn-lt"/>
        </a:defRPr>
      </a:lvl5pPr>
      <a:lvl6pPr marL="2514079" indent="-228553" algn="l" rtl="0" eaLnBrk="1" fontAlgn="base" hangingPunct="1">
        <a:spcBef>
          <a:spcPct val="20000"/>
        </a:spcBef>
        <a:spcAft>
          <a:spcPct val="0"/>
        </a:spcAft>
        <a:buChar char="»"/>
        <a:defRPr sz="2000">
          <a:solidFill>
            <a:schemeClr val="tx1"/>
          </a:solidFill>
          <a:latin typeface="+mn-lt"/>
        </a:defRPr>
      </a:lvl6pPr>
      <a:lvl7pPr marL="2971184" indent="-228553" algn="l" rtl="0" eaLnBrk="1" fontAlgn="base" hangingPunct="1">
        <a:spcBef>
          <a:spcPct val="20000"/>
        </a:spcBef>
        <a:spcAft>
          <a:spcPct val="0"/>
        </a:spcAft>
        <a:buChar char="»"/>
        <a:defRPr sz="2000">
          <a:solidFill>
            <a:schemeClr val="tx1"/>
          </a:solidFill>
          <a:latin typeface="+mn-lt"/>
        </a:defRPr>
      </a:lvl7pPr>
      <a:lvl8pPr marL="3428289" indent="-228553" algn="l" rtl="0" eaLnBrk="1" fontAlgn="base" hangingPunct="1">
        <a:spcBef>
          <a:spcPct val="20000"/>
        </a:spcBef>
        <a:spcAft>
          <a:spcPct val="0"/>
        </a:spcAft>
        <a:buChar char="»"/>
        <a:defRPr sz="2000">
          <a:solidFill>
            <a:schemeClr val="tx1"/>
          </a:solidFill>
          <a:latin typeface="+mn-lt"/>
        </a:defRPr>
      </a:lvl8pPr>
      <a:lvl9pPr marL="3885394" indent="-228553"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6D1AF-60AE-4928-BC12-F73D7FB5C3AF}" type="datetimeFigureOut">
              <a:rPr lang="en-US" smtClean="0"/>
              <a:t>4/21/2016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6BE95-D4A9-4D4D-B6FF-E621892C58D7}" type="slidenum">
              <a:rPr lang="en-US" smtClean="0"/>
              <a:t>‹#›</a:t>
            </a:fld>
            <a:endParaRPr lang="en-US"/>
          </a:p>
        </p:txBody>
      </p:sp>
    </p:spTree>
    <p:extLst>
      <p:ext uri="{BB962C8B-B14F-4D97-AF65-F5344CB8AC3E}">
        <p14:creationId xmlns:p14="http://schemas.microsoft.com/office/powerpoint/2010/main" val="269681773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0" tIns="45702" rIns="91400" bIns="457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00" tIns="45702" rIns="91400" bIns="457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00" tIns="45702" rIns="91400" bIns="45702" rtlCol="0" anchor="ctr"/>
          <a:lstStyle>
            <a:lvl1pPr algn="l">
              <a:defRPr sz="1200">
                <a:solidFill>
                  <a:schemeClr val="tx1">
                    <a:tint val="75000"/>
                  </a:schemeClr>
                </a:solidFill>
              </a:defRPr>
            </a:lvl1pPr>
          </a:lstStyle>
          <a:p>
            <a:r>
              <a:rPr lang="en-US" dirty="0" smtClean="0"/>
              <a:t>7/29/13</a:t>
            </a:r>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00" tIns="45702" rIns="91400" bIns="45702" rtlCol="0" anchor="ctr"/>
          <a:lstStyle>
            <a:lvl1pPr algn="ctr">
              <a:defRPr sz="1200">
                <a:solidFill>
                  <a:schemeClr val="tx1">
                    <a:tint val="75000"/>
                  </a:schemeClr>
                </a:solidFill>
              </a:defRPr>
            </a:lvl1pPr>
          </a:lstStyle>
          <a:p>
            <a:r>
              <a:rPr lang="en-US" dirty="0" smtClean="0"/>
              <a:t>For Internal Use Only - Do Not Distribute</a:t>
            </a:r>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00" tIns="45702" rIns="91400" bIns="45702" rtlCol="0" anchor="ctr"/>
          <a:lstStyle>
            <a:lvl1pPr algn="r">
              <a:defRPr sz="1200">
                <a:solidFill>
                  <a:schemeClr val="tx1">
                    <a:tint val="75000"/>
                  </a:schemeClr>
                </a:solidFill>
              </a:defRPr>
            </a:lvl1pPr>
          </a:lstStyle>
          <a:p>
            <a:fld id="{E7D98573-DCA4-4545-B668-1C6EA16DF42B}" type="slidenum">
              <a:rPr lang="en-US" smtClean="0"/>
              <a:t>‹#›</a:t>
            </a:fld>
            <a:endParaRPr lang="en-US" dirty="0"/>
          </a:p>
        </p:txBody>
      </p:sp>
    </p:spTree>
    <p:extLst>
      <p:ext uri="{BB962C8B-B14F-4D97-AF65-F5344CB8AC3E}">
        <p14:creationId xmlns:p14="http://schemas.microsoft.com/office/powerpoint/2010/main" val="87647781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ftr="0" dt="0"/>
  <p:txStyles>
    <p:titleStyle>
      <a:lvl1pPr algn="ctr" defTabSz="914021" rtl="0" eaLnBrk="1" latinLnBrk="0" hangingPunct="1">
        <a:spcBef>
          <a:spcPct val="0"/>
        </a:spcBef>
        <a:buNone/>
        <a:defRPr sz="4400" kern="1200">
          <a:solidFill>
            <a:schemeClr val="tx1"/>
          </a:solidFill>
          <a:latin typeface="+mj-lt"/>
          <a:ea typeface="+mj-ea"/>
          <a:cs typeface="+mj-cs"/>
        </a:defRPr>
      </a:lvl1pPr>
    </p:titleStyle>
    <p:bodyStyle>
      <a:lvl1pPr marL="342758" indent="-342758" algn="l" defTabSz="91402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42" indent="-285630" algn="l" defTabSz="91402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28" indent="-228506" algn="l" defTabSz="91402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37"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47"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58"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68"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79"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89"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0" tIns="45692" rIns="91380" bIns="4569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380" tIns="45692" rIns="91380" bIns="456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380" tIns="45692" rIns="91380" bIns="45692" rtlCol="0" anchor="ctr"/>
          <a:lstStyle>
            <a:lvl1pPr algn="l">
              <a:defRPr sz="1200">
                <a:solidFill>
                  <a:schemeClr val="tx1">
                    <a:tint val="75000"/>
                  </a:schemeClr>
                </a:solidFill>
              </a:defRPr>
            </a:lvl1pPr>
          </a:lstStyle>
          <a:p>
            <a:r>
              <a:rPr lang="en-US" dirty="0" smtClean="0"/>
              <a:t>7/29/13</a:t>
            </a:r>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380" tIns="45692" rIns="91380" bIns="45692" rtlCol="0" anchor="ctr"/>
          <a:lstStyle>
            <a:lvl1pPr algn="ctr">
              <a:defRPr sz="1200">
                <a:solidFill>
                  <a:schemeClr val="tx1">
                    <a:tint val="75000"/>
                  </a:schemeClr>
                </a:solidFill>
              </a:defRPr>
            </a:lvl1pPr>
          </a:lstStyle>
          <a:p>
            <a:r>
              <a:rPr lang="en-US" dirty="0" smtClean="0"/>
              <a:t>For Internal Use Only - Do Not Distribute</a:t>
            </a:r>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380" tIns="45692" rIns="91380" bIns="45692" rtlCol="0" anchor="ctr"/>
          <a:lstStyle>
            <a:lvl1pPr algn="r">
              <a:defRPr sz="1200">
                <a:solidFill>
                  <a:schemeClr val="tx1">
                    <a:tint val="75000"/>
                  </a:schemeClr>
                </a:solidFill>
              </a:defRPr>
            </a:lvl1pPr>
          </a:lstStyle>
          <a:p>
            <a:fld id="{94C9FC07-3B16-44AA-98FA-3EABEEF7E759}" type="slidenum">
              <a:rPr lang="en-US" smtClean="0"/>
              <a:t>‹#›</a:t>
            </a:fld>
            <a:endParaRPr lang="en-US" dirty="0"/>
          </a:p>
        </p:txBody>
      </p:sp>
    </p:spTree>
    <p:extLst>
      <p:ext uri="{BB962C8B-B14F-4D97-AF65-F5344CB8AC3E}">
        <p14:creationId xmlns:p14="http://schemas.microsoft.com/office/powerpoint/2010/main" val="362486984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hf hdr="0" ftr="0" dt="0"/>
  <p:txStyles>
    <p:titleStyle>
      <a:lvl1pPr algn="ctr" defTabSz="913832"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9138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88" indent="-285571" algn="l" defTabSz="9138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292" indent="-228459" algn="l" defTabSz="9138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0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21"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03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952"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868"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783"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3"/>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2" descr="Ocean surface heade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M COLOR fin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4" y="304804"/>
            <a:ext cx="1981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OI seal"/>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001001" y="5715004"/>
            <a:ext cx="1009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209800" y="274638"/>
            <a:ext cx="6781800" cy="754062"/>
          </a:xfrm>
          <a:prstGeom prst="rect">
            <a:avLst/>
          </a:prstGeom>
        </p:spPr>
        <p:txBody>
          <a:bodyPr vert="horz" lIns="91400" tIns="45702" rIns="91400" bIns="45702" rtlCol="0" anchor="ctr">
            <a:normAutofit/>
          </a:bodyPr>
          <a:lstStyle/>
          <a:p>
            <a:r>
              <a:rPr lang="en-US" dirty="0" smtClean="0"/>
              <a:t>Click to edit text</a:t>
            </a:r>
            <a:endParaRPr lang="en-US" dirty="0"/>
          </a:p>
        </p:txBody>
      </p:sp>
      <p:sp>
        <p:nvSpPr>
          <p:cNvPr id="3" name="Date Placeholder 2"/>
          <p:cNvSpPr>
            <a:spLocks noGrp="1"/>
          </p:cNvSpPr>
          <p:nvPr>
            <p:ph type="dt" sz="half" idx="2"/>
          </p:nvPr>
        </p:nvSpPr>
        <p:spPr>
          <a:xfrm>
            <a:off x="6019800" y="6345242"/>
            <a:ext cx="2133600" cy="365125"/>
          </a:xfrm>
          <a:prstGeom prst="rect">
            <a:avLst/>
          </a:prstGeom>
        </p:spPr>
        <p:txBody>
          <a:bodyPr vert="horz" lIns="91400" tIns="45702" rIns="91400" bIns="45702" rtlCol="0" anchor="ctr"/>
          <a:lstStyle>
            <a:lvl1pPr algn="ctr">
              <a:defRPr sz="1200">
                <a:solidFill>
                  <a:schemeClr val="tx1">
                    <a:tint val="75000"/>
                  </a:schemeClr>
                </a:solidFill>
              </a:defRPr>
            </a:lvl1pPr>
          </a:lstStyle>
          <a:p>
            <a:r>
              <a:rPr lang="en-US" dirty="0" smtClean="0"/>
              <a:t>7/29/13</a:t>
            </a:r>
            <a:endParaRPr lang="en-US" dirty="0"/>
          </a:p>
        </p:txBody>
      </p:sp>
      <p:sp>
        <p:nvSpPr>
          <p:cNvPr id="4" name="Footer Placeholder 3"/>
          <p:cNvSpPr>
            <a:spLocks noGrp="1"/>
          </p:cNvSpPr>
          <p:nvPr>
            <p:ph type="ftr" sz="quarter" idx="3"/>
          </p:nvPr>
        </p:nvSpPr>
        <p:spPr>
          <a:xfrm>
            <a:off x="2895600" y="6345242"/>
            <a:ext cx="2895600" cy="365125"/>
          </a:xfrm>
          <a:prstGeom prst="rect">
            <a:avLst/>
          </a:prstGeom>
        </p:spPr>
        <p:txBody>
          <a:bodyPr vert="horz" lIns="91400" tIns="45702" rIns="91400" bIns="45702" rtlCol="0" anchor="ctr"/>
          <a:lstStyle>
            <a:lvl1pPr algn="ctr">
              <a:defRPr sz="1200">
                <a:solidFill>
                  <a:schemeClr val="tx1">
                    <a:tint val="75000"/>
                  </a:schemeClr>
                </a:solidFill>
              </a:defRPr>
            </a:lvl1pPr>
          </a:lstStyle>
          <a:p>
            <a:r>
              <a:rPr lang="en-US" dirty="0" smtClean="0"/>
              <a:t>For Internal Use Only - Do Not Distribute</a:t>
            </a:r>
            <a:endParaRPr lang="en-US" dirty="0"/>
          </a:p>
        </p:txBody>
      </p:sp>
      <p:sp>
        <p:nvSpPr>
          <p:cNvPr id="5" name="Slide Number Placeholder 4"/>
          <p:cNvSpPr>
            <a:spLocks noGrp="1"/>
          </p:cNvSpPr>
          <p:nvPr>
            <p:ph type="sldNum" sz="quarter" idx="4"/>
          </p:nvPr>
        </p:nvSpPr>
        <p:spPr>
          <a:xfrm>
            <a:off x="457200" y="6345242"/>
            <a:ext cx="2133600" cy="365125"/>
          </a:xfrm>
          <a:prstGeom prst="rect">
            <a:avLst/>
          </a:prstGeom>
        </p:spPr>
        <p:txBody>
          <a:bodyPr vert="horz" lIns="91400" tIns="45702" rIns="91400" bIns="45702" rtlCol="0" anchor="ctr"/>
          <a:lstStyle>
            <a:lvl1pPr algn="l">
              <a:defRPr sz="1200">
                <a:solidFill>
                  <a:schemeClr val="tx1">
                    <a:tint val="75000"/>
                  </a:schemeClr>
                </a:solidFill>
              </a:defRPr>
            </a:lvl1pPr>
          </a:lstStyle>
          <a:p>
            <a:fld id="{E9B3A30A-BDFA-4BE5-8489-B4645C9AD1B9}" type="slidenum">
              <a:rPr lang="en-US" smtClean="0"/>
              <a:pPr/>
              <a:t>‹#›</a:t>
            </a:fld>
            <a:endParaRPr lang="en-US" dirty="0"/>
          </a:p>
        </p:txBody>
      </p:sp>
    </p:spTree>
    <p:extLst>
      <p:ext uri="{BB962C8B-B14F-4D97-AF65-F5344CB8AC3E}">
        <p14:creationId xmlns:p14="http://schemas.microsoft.com/office/powerpoint/2010/main" val="350936688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11" algn="ctr" rtl="0" eaLnBrk="1" fontAlgn="base" hangingPunct="1">
        <a:spcBef>
          <a:spcPct val="0"/>
        </a:spcBef>
        <a:spcAft>
          <a:spcPct val="0"/>
        </a:spcAft>
        <a:defRPr sz="4400">
          <a:solidFill>
            <a:schemeClr val="tx2"/>
          </a:solidFill>
          <a:latin typeface="Arial" charset="0"/>
        </a:defRPr>
      </a:lvl6pPr>
      <a:lvl7pPr marL="914021" algn="ctr" rtl="0" eaLnBrk="1" fontAlgn="base" hangingPunct="1">
        <a:spcBef>
          <a:spcPct val="0"/>
        </a:spcBef>
        <a:spcAft>
          <a:spcPct val="0"/>
        </a:spcAft>
        <a:defRPr sz="4400">
          <a:solidFill>
            <a:schemeClr val="tx2"/>
          </a:solidFill>
          <a:latin typeface="Arial" charset="0"/>
        </a:defRPr>
      </a:lvl7pPr>
      <a:lvl8pPr marL="1371032" algn="ctr" rtl="0" eaLnBrk="1" fontAlgn="base" hangingPunct="1">
        <a:spcBef>
          <a:spcPct val="0"/>
        </a:spcBef>
        <a:spcAft>
          <a:spcPct val="0"/>
        </a:spcAft>
        <a:defRPr sz="4400">
          <a:solidFill>
            <a:schemeClr val="tx2"/>
          </a:solidFill>
          <a:latin typeface="Arial" charset="0"/>
        </a:defRPr>
      </a:lvl8pPr>
      <a:lvl9pPr marL="1828041" algn="ctr" rtl="0" eaLnBrk="1" fontAlgn="base" hangingPunct="1">
        <a:spcBef>
          <a:spcPct val="0"/>
        </a:spcBef>
        <a:spcAft>
          <a:spcPct val="0"/>
        </a:spcAft>
        <a:defRPr sz="4400">
          <a:solidFill>
            <a:schemeClr val="tx2"/>
          </a:solidFill>
          <a:latin typeface="Arial" charset="0"/>
        </a:defRPr>
      </a:lvl9pPr>
    </p:titleStyle>
    <p:bodyStyle>
      <a:lvl1pPr marL="342758" indent="-342758" algn="l" rtl="0" eaLnBrk="1" fontAlgn="base" hangingPunct="1">
        <a:spcBef>
          <a:spcPct val="20000"/>
        </a:spcBef>
        <a:spcAft>
          <a:spcPct val="0"/>
        </a:spcAft>
        <a:buChar char="•"/>
        <a:defRPr sz="3200">
          <a:solidFill>
            <a:schemeClr val="tx1"/>
          </a:solidFill>
          <a:latin typeface="+mn-lt"/>
          <a:ea typeface="+mn-ea"/>
          <a:cs typeface="+mn-cs"/>
        </a:defRPr>
      </a:lvl1pPr>
      <a:lvl2pPr marL="742642" indent="-285630" algn="l" rtl="0" eaLnBrk="1" fontAlgn="base" hangingPunct="1">
        <a:spcBef>
          <a:spcPct val="20000"/>
        </a:spcBef>
        <a:spcAft>
          <a:spcPct val="0"/>
        </a:spcAft>
        <a:buChar char="–"/>
        <a:defRPr sz="2800">
          <a:solidFill>
            <a:schemeClr val="tx1"/>
          </a:solidFill>
          <a:latin typeface="+mn-lt"/>
        </a:defRPr>
      </a:lvl2pPr>
      <a:lvl3pPr marL="1142528" indent="-228506" algn="l" rtl="0" eaLnBrk="1" fontAlgn="base" hangingPunct="1">
        <a:spcBef>
          <a:spcPct val="20000"/>
        </a:spcBef>
        <a:spcAft>
          <a:spcPct val="0"/>
        </a:spcAft>
        <a:buChar char="•"/>
        <a:defRPr sz="2400">
          <a:solidFill>
            <a:schemeClr val="tx1"/>
          </a:solidFill>
          <a:latin typeface="+mn-lt"/>
        </a:defRPr>
      </a:lvl3pPr>
      <a:lvl4pPr marL="1599537" indent="-228506" algn="l" rtl="0" eaLnBrk="1" fontAlgn="base" hangingPunct="1">
        <a:spcBef>
          <a:spcPct val="20000"/>
        </a:spcBef>
        <a:spcAft>
          <a:spcPct val="0"/>
        </a:spcAft>
        <a:buChar char="–"/>
        <a:defRPr sz="2000">
          <a:solidFill>
            <a:schemeClr val="tx1"/>
          </a:solidFill>
          <a:latin typeface="+mn-lt"/>
        </a:defRPr>
      </a:lvl4pPr>
      <a:lvl5pPr marL="2056547" indent="-228506" algn="l" rtl="0" eaLnBrk="1" fontAlgn="base" hangingPunct="1">
        <a:spcBef>
          <a:spcPct val="20000"/>
        </a:spcBef>
        <a:spcAft>
          <a:spcPct val="0"/>
        </a:spcAft>
        <a:buChar char="»"/>
        <a:defRPr sz="2000">
          <a:solidFill>
            <a:schemeClr val="tx1"/>
          </a:solidFill>
          <a:latin typeface="+mn-lt"/>
        </a:defRPr>
      </a:lvl5pPr>
      <a:lvl6pPr marL="2513558" indent="-228506" algn="l" rtl="0" eaLnBrk="1" fontAlgn="base" hangingPunct="1">
        <a:spcBef>
          <a:spcPct val="20000"/>
        </a:spcBef>
        <a:spcAft>
          <a:spcPct val="0"/>
        </a:spcAft>
        <a:buChar char="»"/>
        <a:defRPr sz="2000">
          <a:solidFill>
            <a:schemeClr val="tx1"/>
          </a:solidFill>
          <a:latin typeface="+mn-lt"/>
        </a:defRPr>
      </a:lvl6pPr>
      <a:lvl7pPr marL="2970568" indent="-228506" algn="l" rtl="0" eaLnBrk="1" fontAlgn="base" hangingPunct="1">
        <a:spcBef>
          <a:spcPct val="20000"/>
        </a:spcBef>
        <a:spcAft>
          <a:spcPct val="0"/>
        </a:spcAft>
        <a:buChar char="»"/>
        <a:defRPr sz="2000">
          <a:solidFill>
            <a:schemeClr val="tx1"/>
          </a:solidFill>
          <a:latin typeface="+mn-lt"/>
        </a:defRPr>
      </a:lvl7pPr>
      <a:lvl8pPr marL="3427579" indent="-228506" algn="l" rtl="0" eaLnBrk="1" fontAlgn="base" hangingPunct="1">
        <a:spcBef>
          <a:spcPct val="20000"/>
        </a:spcBef>
        <a:spcAft>
          <a:spcPct val="0"/>
        </a:spcAft>
        <a:buChar char="»"/>
        <a:defRPr sz="2000">
          <a:solidFill>
            <a:schemeClr val="tx1"/>
          </a:solidFill>
          <a:latin typeface="+mn-lt"/>
        </a:defRPr>
      </a:lvl8pPr>
      <a:lvl9pPr marL="3884589" indent="-228506"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0" tIns="45692" rIns="91380" bIns="4569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380" tIns="45692" rIns="91380" bIns="456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380" tIns="45692" rIns="91380" bIns="45692" rtlCol="0" anchor="ctr"/>
          <a:lstStyle>
            <a:lvl1pPr algn="l">
              <a:defRPr sz="1200">
                <a:solidFill>
                  <a:schemeClr val="tx1">
                    <a:tint val="75000"/>
                  </a:schemeClr>
                </a:solidFill>
              </a:defRPr>
            </a:lvl1pPr>
          </a:lstStyle>
          <a:p>
            <a:r>
              <a:rPr lang="en-US" dirty="0" smtClean="0"/>
              <a:t>7/29/13</a:t>
            </a:r>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380" tIns="45692" rIns="91380" bIns="45692" rtlCol="0" anchor="ctr"/>
          <a:lstStyle>
            <a:lvl1pPr algn="ctr">
              <a:defRPr sz="1200">
                <a:solidFill>
                  <a:schemeClr val="tx1">
                    <a:tint val="75000"/>
                  </a:schemeClr>
                </a:solidFill>
              </a:defRPr>
            </a:lvl1pPr>
          </a:lstStyle>
          <a:p>
            <a:r>
              <a:rPr lang="en-US" dirty="0" smtClean="0"/>
              <a:t>For Internal Use Only - Do Not Distribute</a:t>
            </a:r>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380" tIns="45692" rIns="91380" bIns="45692" rtlCol="0" anchor="ctr"/>
          <a:lstStyle>
            <a:lvl1pPr algn="r">
              <a:defRPr sz="1200">
                <a:solidFill>
                  <a:schemeClr val="tx1">
                    <a:tint val="75000"/>
                  </a:schemeClr>
                </a:solidFill>
              </a:defRPr>
            </a:lvl1pPr>
          </a:lstStyle>
          <a:p>
            <a:fld id="{E7D98573-DCA4-4545-B668-1C6EA16DF42B}" type="slidenum">
              <a:rPr lang="en-US" smtClean="0"/>
              <a:t>‹#›</a:t>
            </a:fld>
            <a:endParaRPr lang="en-US" dirty="0"/>
          </a:p>
        </p:txBody>
      </p:sp>
    </p:spTree>
    <p:extLst>
      <p:ext uri="{BB962C8B-B14F-4D97-AF65-F5344CB8AC3E}">
        <p14:creationId xmlns:p14="http://schemas.microsoft.com/office/powerpoint/2010/main" val="87647781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hf hdr="0" ftr="0" dt="0"/>
  <p:txStyles>
    <p:titleStyle>
      <a:lvl1pPr algn="ctr" defTabSz="913832"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9138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88" indent="-285571" algn="l" defTabSz="9138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292" indent="-228459" algn="l" defTabSz="9138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0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21"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03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952"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868"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783"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60" tIns="45682" rIns="91360"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360" tIns="45682" rIns="91360"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360" tIns="45682" rIns="91360" bIns="45682" rtlCol="0" anchor="ctr"/>
          <a:lstStyle>
            <a:lvl1pPr algn="l">
              <a:defRPr sz="1200">
                <a:solidFill>
                  <a:schemeClr val="tx1">
                    <a:tint val="75000"/>
                  </a:schemeClr>
                </a:solidFill>
              </a:defRPr>
            </a:lvl1pPr>
          </a:lstStyle>
          <a:p>
            <a:r>
              <a:rPr lang="en-US" dirty="0" smtClean="0"/>
              <a:t>7/29/13</a:t>
            </a:r>
            <a:endParaRPr lang="en-US" dirty="0"/>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360" tIns="45682" rIns="91360" bIns="45682" rtlCol="0" anchor="ctr"/>
          <a:lstStyle>
            <a:lvl1pPr algn="ctr">
              <a:defRPr sz="1200">
                <a:solidFill>
                  <a:schemeClr val="tx1">
                    <a:tint val="75000"/>
                  </a:schemeClr>
                </a:solidFill>
              </a:defRPr>
            </a:lvl1pPr>
          </a:lstStyle>
          <a:p>
            <a:r>
              <a:rPr lang="en-US" dirty="0" smtClean="0"/>
              <a:t>For Internal Use Only - Do Not Distribute</a:t>
            </a:r>
            <a:endParaRPr lang="en-US" dirty="0"/>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360" tIns="45682" rIns="91360" bIns="45682" rtlCol="0" anchor="ctr"/>
          <a:lstStyle>
            <a:lvl1pPr algn="r">
              <a:defRPr sz="1200">
                <a:solidFill>
                  <a:schemeClr val="tx1">
                    <a:tint val="75000"/>
                  </a:schemeClr>
                </a:solidFill>
              </a:defRPr>
            </a:lvl1pPr>
          </a:lstStyle>
          <a:p>
            <a:fld id="{94C9FC07-3B16-44AA-98FA-3EABEEF7E759}" type="slidenum">
              <a:rPr lang="en-US" smtClean="0"/>
              <a:t>‹#›</a:t>
            </a:fld>
            <a:endParaRPr lang="en-US" dirty="0"/>
          </a:p>
        </p:txBody>
      </p:sp>
    </p:spTree>
    <p:extLst>
      <p:ext uri="{BB962C8B-B14F-4D97-AF65-F5344CB8AC3E}">
        <p14:creationId xmlns:p14="http://schemas.microsoft.com/office/powerpoint/2010/main" val="362486984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iming>
    <p:tnLst>
      <p:par>
        <p:cTn id="1" dur="indefinite" restart="never" nodeType="tmRoot"/>
      </p:par>
    </p:tnLst>
  </p:timing>
  <p:hf hdr="0" ftr="0" dt="0"/>
  <p:txStyles>
    <p:titleStyle>
      <a:lvl1pPr algn="ctr" defTabSz="913642" rtl="0" eaLnBrk="1" latinLnBrk="0" hangingPunct="1">
        <a:spcBef>
          <a:spcPct val="0"/>
        </a:spcBef>
        <a:buNone/>
        <a:defRPr sz="4400" kern="1200">
          <a:solidFill>
            <a:schemeClr val="tx1"/>
          </a:solidFill>
          <a:latin typeface="+mj-lt"/>
          <a:ea typeface="+mj-ea"/>
          <a:cs typeface="+mj-cs"/>
        </a:defRPr>
      </a:lvl1pPr>
    </p:titleStyle>
    <p:bodyStyle>
      <a:lvl1pPr marL="342615" indent="-342615" algn="l" defTabSz="9136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34" indent="-285512" algn="l" defTabSz="9136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054" indent="-228411" algn="l" defTabSz="9136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874"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695"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516"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37"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58"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78"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42" rtl="0" eaLnBrk="1" latinLnBrk="0" hangingPunct="1">
        <a:defRPr sz="1800" kern="1200">
          <a:solidFill>
            <a:schemeClr val="tx1"/>
          </a:solidFill>
          <a:latin typeface="+mn-lt"/>
          <a:ea typeface="+mn-ea"/>
          <a:cs typeface="+mn-cs"/>
        </a:defRPr>
      </a:lvl1pPr>
      <a:lvl2pPr marL="456819" algn="l" defTabSz="913642" rtl="0" eaLnBrk="1" latinLnBrk="0" hangingPunct="1">
        <a:defRPr sz="1800" kern="1200">
          <a:solidFill>
            <a:schemeClr val="tx1"/>
          </a:solidFill>
          <a:latin typeface="+mn-lt"/>
          <a:ea typeface="+mn-ea"/>
          <a:cs typeface="+mn-cs"/>
        </a:defRPr>
      </a:lvl2pPr>
      <a:lvl3pPr marL="913642" algn="l" defTabSz="913642" rtl="0" eaLnBrk="1" latinLnBrk="0" hangingPunct="1">
        <a:defRPr sz="1800" kern="1200">
          <a:solidFill>
            <a:schemeClr val="tx1"/>
          </a:solidFill>
          <a:latin typeface="+mn-lt"/>
          <a:ea typeface="+mn-ea"/>
          <a:cs typeface="+mn-cs"/>
        </a:defRPr>
      </a:lvl3pPr>
      <a:lvl4pPr marL="1370464" algn="l" defTabSz="913642" rtl="0" eaLnBrk="1" latinLnBrk="0" hangingPunct="1">
        <a:defRPr sz="1800" kern="1200">
          <a:solidFill>
            <a:schemeClr val="tx1"/>
          </a:solidFill>
          <a:latin typeface="+mn-lt"/>
          <a:ea typeface="+mn-ea"/>
          <a:cs typeface="+mn-cs"/>
        </a:defRPr>
      </a:lvl4pPr>
      <a:lvl5pPr marL="1827283" algn="l" defTabSz="913642" rtl="0" eaLnBrk="1" latinLnBrk="0" hangingPunct="1">
        <a:defRPr sz="1800" kern="1200">
          <a:solidFill>
            <a:schemeClr val="tx1"/>
          </a:solidFill>
          <a:latin typeface="+mn-lt"/>
          <a:ea typeface="+mn-ea"/>
          <a:cs typeface="+mn-cs"/>
        </a:defRPr>
      </a:lvl5pPr>
      <a:lvl6pPr marL="2284105" algn="l" defTabSz="913642" rtl="0" eaLnBrk="1" latinLnBrk="0" hangingPunct="1">
        <a:defRPr sz="1800" kern="1200">
          <a:solidFill>
            <a:schemeClr val="tx1"/>
          </a:solidFill>
          <a:latin typeface="+mn-lt"/>
          <a:ea typeface="+mn-ea"/>
          <a:cs typeface="+mn-cs"/>
        </a:defRPr>
      </a:lvl6pPr>
      <a:lvl7pPr marL="2740926" algn="l" defTabSz="913642" rtl="0" eaLnBrk="1" latinLnBrk="0" hangingPunct="1">
        <a:defRPr sz="1800" kern="1200">
          <a:solidFill>
            <a:schemeClr val="tx1"/>
          </a:solidFill>
          <a:latin typeface="+mn-lt"/>
          <a:ea typeface="+mn-ea"/>
          <a:cs typeface="+mn-cs"/>
        </a:defRPr>
      </a:lvl7pPr>
      <a:lvl8pPr marL="3197744" algn="l" defTabSz="913642" rtl="0" eaLnBrk="1" latinLnBrk="0" hangingPunct="1">
        <a:defRPr sz="1800" kern="1200">
          <a:solidFill>
            <a:schemeClr val="tx1"/>
          </a:solidFill>
          <a:latin typeface="+mn-lt"/>
          <a:ea typeface="+mn-ea"/>
          <a:cs typeface="+mn-cs"/>
        </a:defRPr>
      </a:lvl8pPr>
      <a:lvl9pPr marL="3654567" algn="l" defTabSz="9136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Houston, TX</a:t>
            </a:r>
          </a:p>
          <a:p>
            <a:r>
              <a:rPr lang="en-US" dirty="0" smtClean="0"/>
              <a:t>October 2015</a:t>
            </a:r>
            <a:endParaRPr lang="en-US" dirty="0"/>
          </a:p>
        </p:txBody>
      </p:sp>
      <p:sp>
        <p:nvSpPr>
          <p:cNvPr id="5" name="Text Placeholder 4"/>
          <p:cNvSpPr>
            <a:spLocks noGrp="1"/>
          </p:cNvSpPr>
          <p:nvPr>
            <p:ph type="body" sz="quarter" idx="13"/>
          </p:nvPr>
        </p:nvSpPr>
        <p:spPr/>
        <p:txBody>
          <a:bodyPr/>
          <a:lstStyle/>
          <a:p>
            <a:r>
              <a:rPr lang="en-US" dirty="0"/>
              <a:t>NOIA Annual </a:t>
            </a:r>
            <a:r>
              <a:rPr lang="en-US" dirty="0" smtClean="0"/>
              <a:t>Meeting</a:t>
            </a:r>
            <a:endParaRPr lang="en-US" dirty="0"/>
          </a:p>
        </p:txBody>
      </p:sp>
      <p:sp>
        <p:nvSpPr>
          <p:cNvPr id="2" name="Title 1"/>
          <p:cNvSpPr>
            <a:spLocks noGrp="1"/>
          </p:cNvSpPr>
          <p:nvPr>
            <p:ph type="ctrTitle"/>
          </p:nvPr>
        </p:nvSpPr>
        <p:spPr/>
        <p:txBody>
          <a:bodyPr/>
          <a:lstStyle/>
          <a:p>
            <a:r>
              <a:rPr lang="en-US" dirty="0" smtClean="0"/>
              <a:t>Forum on Supplemental Financial Assurance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13" y="1544592"/>
            <a:ext cx="8066087" cy="4100262"/>
          </a:xfrm>
          <a:prstGeom prst="rect">
            <a:avLst/>
          </a:prstGeom>
          <a:ln>
            <a:solidFill>
              <a:schemeClr val="tx1"/>
            </a:solidFill>
          </a:ln>
        </p:spPr>
      </p:pic>
      <p:sp>
        <p:nvSpPr>
          <p:cNvPr id="10" name="Rectangle 9"/>
          <p:cNvSpPr/>
          <p:nvPr/>
        </p:nvSpPr>
        <p:spPr>
          <a:xfrm>
            <a:off x="2215356" y="5644854"/>
            <a:ext cx="4572000" cy="923330"/>
          </a:xfrm>
          <a:prstGeom prst="rect">
            <a:avLst/>
          </a:prstGeom>
        </p:spPr>
        <p:txBody>
          <a:bodyPr>
            <a:spAutoFit/>
          </a:bodyPr>
          <a:lstStyle/>
          <a:p>
            <a:pPr algn="ctr"/>
            <a:r>
              <a:rPr lang="en-US" dirty="0"/>
              <a:t>Bureau of Ocean Energy Management</a:t>
            </a:r>
          </a:p>
          <a:p>
            <a:pPr algn="ctr"/>
            <a:r>
              <a:rPr lang="en-US" dirty="0"/>
              <a:t>U.S. Department of the Interior</a:t>
            </a:r>
          </a:p>
          <a:p>
            <a:pPr algn="ctr"/>
            <a:r>
              <a:rPr lang="en-US" dirty="0" smtClean="0"/>
              <a:t>Washington D.C., April 21, 2016</a:t>
            </a:r>
            <a:endParaRPr lang="en-US" dirty="0"/>
          </a:p>
        </p:txBody>
      </p:sp>
      <p:sp>
        <p:nvSpPr>
          <p:cNvPr id="8" name="Rectangle 7"/>
          <p:cNvSpPr/>
          <p:nvPr/>
        </p:nvSpPr>
        <p:spPr>
          <a:xfrm>
            <a:off x="1530909" y="1676400"/>
            <a:ext cx="6008628" cy="646331"/>
          </a:xfrm>
          <a:prstGeom prst="rect">
            <a:avLst/>
          </a:prstGeom>
        </p:spPr>
        <p:txBody>
          <a:bodyPr wrap="square">
            <a:spAutoFit/>
          </a:bodyPr>
          <a:lstStyle/>
          <a:p>
            <a:pPr algn="ctr"/>
            <a:r>
              <a:rPr lang="en-CA" b="1" dirty="0">
                <a:solidFill>
                  <a:schemeClr val="bg1"/>
                </a:solidFill>
              </a:rPr>
              <a:t>Regulatory Considerations for Ensuring Decommissioning &amp; Other Lease Obligations</a:t>
            </a:r>
            <a:endParaRPr lang="en-US" b="1" dirty="0">
              <a:solidFill>
                <a:schemeClr val="bg1"/>
              </a:solidFill>
            </a:endParaRPr>
          </a:p>
        </p:txBody>
      </p:sp>
    </p:spTree>
    <p:extLst>
      <p:ext uri="{BB962C8B-B14F-4D97-AF65-F5344CB8AC3E}">
        <p14:creationId xmlns:p14="http://schemas.microsoft.com/office/powerpoint/2010/main" val="4162617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76800"/>
          </a:xfrm>
          <a:ln>
            <a:noFill/>
          </a:ln>
          <a:effectLst>
            <a:glow rad="139700">
              <a:schemeClr val="accent5">
                <a:satMod val="175000"/>
                <a:alpha val="40000"/>
              </a:schemeClr>
            </a:glow>
          </a:effectLst>
        </p:spPr>
        <p:txBody>
          <a:bodyPr>
            <a:normAutofit fontScale="85000" lnSpcReduction="20000"/>
          </a:bodyPr>
          <a:lstStyle/>
          <a:p>
            <a:pPr marL="404813" indent="-231775" algn="ctr">
              <a:lnSpc>
                <a:spcPct val="120000"/>
              </a:lnSpc>
              <a:spcBef>
                <a:spcPts val="0"/>
              </a:spcBef>
              <a:buNone/>
              <a:tabLst>
                <a:tab pos="914400" algn="l"/>
                <a:tab pos="1146175" algn="l"/>
              </a:tabLst>
              <a:defRPr/>
            </a:pPr>
            <a:endParaRPr lang="en-US" sz="2900" b="1" dirty="0"/>
          </a:p>
          <a:p>
            <a:pPr marL="630238" indent="-457200">
              <a:lnSpc>
                <a:spcPct val="120000"/>
              </a:lnSpc>
              <a:spcBef>
                <a:spcPts val="0"/>
              </a:spcBef>
              <a:tabLst>
                <a:tab pos="914400" algn="l"/>
                <a:tab pos="1146175" algn="l"/>
              </a:tabLst>
              <a:defRPr/>
            </a:pPr>
            <a:r>
              <a:rPr lang="en-US" sz="2900" dirty="0" smtClean="0"/>
              <a:t>BSEE is now in the process of reviewing and updating its decommissioning cost assumptions.</a:t>
            </a:r>
          </a:p>
          <a:p>
            <a:pPr marL="630238" indent="-457200">
              <a:lnSpc>
                <a:spcPct val="120000"/>
              </a:lnSpc>
              <a:spcBef>
                <a:spcPts val="0"/>
              </a:spcBef>
              <a:tabLst>
                <a:tab pos="914400" algn="l"/>
                <a:tab pos="1146175" algn="l"/>
              </a:tabLst>
              <a:defRPr/>
            </a:pPr>
            <a:endParaRPr lang="en-US" sz="2900" dirty="0"/>
          </a:p>
          <a:p>
            <a:pPr marL="630238" indent="-457200">
              <a:lnSpc>
                <a:spcPct val="120000"/>
              </a:lnSpc>
              <a:spcBef>
                <a:spcPts val="0"/>
              </a:spcBef>
              <a:tabLst>
                <a:tab pos="914400" algn="l"/>
                <a:tab pos="1146175" algn="l"/>
              </a:tabLst>
              <a:defRPr/>
            </a:pPr>
            <a:r>
              <a:rPr lang="en-US" sz="2900" dirty="0" smtClean="0"/>
              <a:t>BSEE is providing specific updated cost assessments for supplemental bond determinations under the current NTL.</a:t>
            </a:r>
          </a:p>
          <a:p>
            <a:pPr marL="630238" indent="-457200">
              <a:lnSpc>
                <a:spcPct val="120000"/>
              </a:lnSpc>
              <a:spcBef>
                <a:spcPts val="0"/>
              </a:spcBef>
              <a:tabLst>
                <a:tab pos="914400" algn="l"/>
                <a:tab pos="1146175" algn="l"/>
              </a:tabLst>
              <a:defRPr/>
            </a:pPr>
            <a:endParaRPr lang="en-US" sz="2900" dirty="0"/>
          </a:p>
          <a:p>
            <a:pPr marL="630238" indent="-457200">
              <a:lnSpc>
                <a:spcPct val="120000"/>
              </a:lnSpc>
              <a:spcBef>
                <a:spcPts val="0"/>
              </a:spcBef>
              <a:tabLst>
                <a:tab pos="914400" algn="l"/>
                <a:tab pos="1146175" algn="l"/>
              </a:tabLst>
              <a:defRPr/>
            </a:pPr>
            <a:r>
              <a:rPr lang="en-US" sz="2900" dirty="0" smtClean="0"/>
              <a:t>BSEE expects to complete its update of the costs by this fall and BOEM will use them for supplemental bond determinations (across the board) with the new NTL.</a:t>
            </a:r>
          </a:p>
          <a:p>
            <a:pPr marL="515938">
              <a:lnSpc>
                <a:spcPct val="120000"/>
              </a:lnSpc>
              <a:spcBef>
                <a:spcPts val="0"/>
              </a:spcBef>
              <a:buAutoNum type="arabicPeriod"/>
              <a:tabLst>
                <a:tab pos="914400" algn="l"/>
                <a:tab pos="1146175" algn="l"/>
              </a:tabLst>
              <a:defRPr/>
            </a:pPr>
            <a:endParaRPr lang="en-US" sz="2900" b="1" dirty="0"/>
          </a:p>
        </p:txBody>
      </p:sp>
      <p:sp>
        <p:nvSpPr>
          <p:cNvPr id="4" name="Title 1"/>
          <p:cNvSpPr>
            <a:spLocks noGrp="1"/>
          </p:cNvSpPr>
          <p:nvPr>
            <p:ph type="title"/>
          </p:nvPr>
        </p:nvSpPr>
        <p:spPr>
          <a:xfrm>
            <a:off x="2209800" y="274638"/>
            <a:ext cx="6781800" cy="754062"/>
          </a:xfrm>
        </p:spPr>
        <p:txBody>
          <a:bodyPr anchor="ctr">
            <a:normAutofit/>
          </a:bodyPr>
          <a:lstStyle/>
          <a:p>
            <a:pPr algn="ctr"/>
            <a:r>
              <a:rPr lang="en-US" sz="2800" dirty="0">
                <a:latin typeface="Arial" pitchFamily="34" charset="0"/>
                <a:cs typeface="Arial" pitchFamily="34" charset="0"/>
              </a:rPr>
              <a:t>Sufficiency of Supplemental </a:t>
            </a:r>
            <a:r>
              <a:rPr lang="en-US" sz="2800" dirty="0" smtClean="0">
                <a:latin typeface="Arial" pitchFamily="34" charset="0"/>
                <a:cs typeface="Arial" pitchFamily="34" charset="0"/>
              </a:rPr>
              <a:t>Bonds</a:t>
            </a:r>
            <a:endParaRPr lang="en-US" sz="2800" dirty="0"/>
          </a:p>
        </p:txBody>
      </p:sp>
      <p:sp>
        <p:nvSpPr>
          <p:cNvPr id="5" name="Slide Number Placeholder 3"/>
          <p:cNvSpPr>
            <a:spLocks noGrp="1"/>
          </p:cNvSpPr>
          <p:nvPr>
            <p:ph type="sldNum" sz="quarter" idx="12"/>
          </p:nvPr>
        </p:nvSpPr>
        <p:spPr>
          <a:xfrm>
            <a:off x="457200" y="6345240"/>
            <a:ext cx="2133600" cy="365125"/>
          </a:xfrm>
        </p:spPr>
        <p:txBody>
          <a:bodyPr/>
          <a:lstStyle/>
          <a:p>
            <a:fld id="{B6F15528-21DE-4FAA-801E-634DDDAF4B2B}" type="slidenum">
              <a:rPr lang="en-US" smtClean="0">
                <a:solidFill>
                  <a:srgbClr val="000000">
                    <a:tint val="75000"/>
                  </a:srgbClr>
                </a:solidFill>
              </a:rPr>
              <a:pPr/>
              <a:t>10</a:t>
            </a:fld>
            <a:endParaRPr lang="en-US" dirty="0">
              <a:solidFill>
                <a:srgbClr val="000000">
                  <a:tint val="75000"/>
                </a:srgbClr>
              </a:solidFill>
            </a:endParaRPr>
          </a:p>
        </p:txBody>
      </p:sp>
    </p:spTree>
    <p:extLst>
      <p:ext uri="{BB962C8B-B14F-4D97-AF65-F5344CB8AC3E}">
        <p14:creationId xmlns:p14="http://schemas.microsoft.com/office/powerpoint/2010/main" val="1969369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cs typeface="Arial" pitchFamily="34" charset="0"/>
              </a:rPr>
              <a:t> Fundamental Questions for Risk Management Program</a:t>
            </a:r>
            <a:endParaRPr lang="en-US" dirty="0"/>
          </a:p>
        </p:txBody>
      </p:sp>
      <p:sp>
        <p:nvSpPr>
          <p:cNvPr id="2" name="Content Placeholder 1"/>
          <p:cNvSpPr>
            <a:spLocks noGrp="1"/>
          </p:cNvSpPr>
          <p:nvPr>
            <p:ph idx="1"/>
          </p:nvPr>
        </p:nvSpPr>
        <p:spPr>
          <a:ln>
            <a:noFill/>
          </a:ln>
          <a:effectLst>
            <a:glow rad="139700">
              <a:schemeClr val="accent5">
                <a:satMod val="175000"/>
                <a:alpha val="40000"/>
              </a:schemeClr>
            </a:glow>
          </a:effectLst>
        </p:spPr>
        <p:txBody>
          <a:bodyPr>
            <a:normAutofit lnSpcReduction="10000"/>
          </a:bodyPr>
          <a:lstStyle/>
          <a:p>
            <a:pPr marL="0" indent="0">
              <a:lnSpc>
                <a:spcPct val="120000"/>
              </a:lnSpc>
              <a:buNone/>
              <a:tabLst>
                <a:tab pos="461963" algn="l"/>
              </a:tabLst>
            </a:pPr>
            <a:r>
              <a:rPr lang="en-US" sz="2400" i="1" dirty="0" smtClean="0"/>
              <a:t>What is the best way to assess the financial wherewithal of an individual company to meet its offshore oil and gas decommissioning responsibility, especially in light of recent applicable industry trends and factors?</a:t>
            </a:r>
          </a:p>
          <a:p>
            <a:pPr marL="0" indent="0">
              <a:lnSpc>
                <a:spcPct val="120000"/>
              </a:lnSpc>
              <a:buNone/>
              <a:tabLst>
                <a:tab pos="461963" algn="l"/>
              </a:tabLst>
            </a:pPr>
            <a:endParaRPr lang="en-US" sz="2400" i="1" dirty="0"/>
          </a:p>
          <a:p>
            <a:pPr marL="0" indent="0">
              <a:lnSpc>
                <a:spcPct val="120000"/>
              </a:lnSpc>
              <a:buNone/>
              <a:tabLst>
                <a:tab pos="461963" algn="l"/>
              </a:tabLst>
            </a:pPr>
            <a:r>
              <a:rPr lang="en-US" sz="2400" i="1" dirty="0" smtClean="0"/>
              <a:t>In situations where BOEM has determined that the financial risk profile of an individual company threatens its ability to meet its decommissioning responsibility, what are appropriate available options for that company to provide necessary financial assurance to BOEM?</a:t>
            </a:r>
          </a:p>
          <a:p>
            <a:pPr>
              <a:lnSpc>
                <a:spcPct val="120000"/>
              </a:lnSpc>
            </a:pPr>
            <a:endParaRPr lang="en-US" sz="2000" b="1" i="1" dirty="0"/>
          </a:p>
          <a:p>
            <a:pPr>
              <a:lnSpc>
                <a:spcPct val="120000"/>
              </a:lnSpc>
            </a:pPr>
            <a:endParaRPr lang="en-US" sz="1800" b="1" dirty="0"/>
          </a:p>
        </p:txBody>
      </p:sp>
      <p:sp>
        <p:nvSpPr>
          <p:cNvPr id="4" name="Slide Number Placeholder 4"/>
          <p:cNvSpPr>
            <a:spLocks noGrp="1"/>
          </p:cNvSpPr>
          <p:nvPr>
            <p:ph type="sldNum" sz="quarter" idx="12"/>
          </p:nvPr>
        </p:nvSpPr>
        <p:spPr>
          <a:xfrm>
            <a:off x="457200" y="6345240"/>
            <a:ext cx="2133600" cy="365125"/>
          </a:xfrm>
        </p:spPr>
        <p:txBody>
          <a:bodyPr/>
          <a:lstStyle/>
          <a:p>
            <a:pPr>
              <a:defRPr/>
            </a:pPr>
            <a:fld id="{CFC744B1-D846-460F-84C5-7FDB1CD5133F}" type="slidenum">
              <a:rPr lang="en-US" smtClean="0">
                <a:solidFill>
                  <a:srgbClr val="000000">
                    <a:tint val="75000"/>
                  </a:srgbClr>
                </a:solidFill>
              </a:rPr>
              <a:pPr>
                <a:defRPr/>
              </a:pPr>
              <a:t>11</a:t>
            </a:fld>
            <a:endParaRPr lang="en-US" dirty="0">
              <a:solidFill>
                <a:srgbClr val="000000">
                  <a:tint val="75000"/>
                </a:srgbClr>
              </a:solidFill>
            </a:endParaRPr>
          </a:p>
        </p:txBody>
      </p:sp>
    </p:spTree>
    <p:extLst>
      <p:ext uri="{BB962C8B-B14F-4D97-AF65-F5344CB8AC3E}">
        <p14:creationId xmlns:p14="http://schemas.microsoft.com/office/powerpoint/2010/main" val="2319010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p:cNvGrpSpPr/>
          <p:nvPr/>
        </p:nvGrpSpPr>
        <p:grpSpPr>
          <a:xfrm>
            <a:off x="759275" y="3681259"/>
            <a:ext cx="7875909" cy="258763"/>
            <a:chOff x="771477" y="2819400"/>
            <a:chExt cx="7875909" cy="258763"/>
          </a:xfrm>
        </p:grpSpPr>
        <p:sp>
          <p:nvSpPr>
            <p:cNvPr id="177" name="Rectangle 6"/>
            <p:cNvSpPr>
              <a:spLocks noChangeArrowheads="1"/>
            </p:cNvSpPr>
            <p:nvPr/>
          </p:nvSpPr>
          <p:spPr bwMode="auto">
            <a:xfrm>
              <a:off x="771477" y="2849563"/>
              <a:ext cx="7875909" cy="182562"/>
            </a:xfrm>
            <a:prstGeom prst="rect">
              <a:avLst/>
            </a:prstGeom>
            <a:noFill/>
            <a:ln w="9525">
              <a:solidFill>
                <a:schemeClr val="tx1"/>
              </a:solidFill>
              <a:round/>
              <a:headEnd/>
              <a:tailEnd/>
            </a:ln>
          </p:spPr>
          <p:txBody>
            <a:bodyPr/>
            <a:lstStyle/>
            <a:p>
              <a:pPr algn="ctr" fontAlgn="base">
                <a:spcBef>
                  <a:spcPct val="0"/>
                </a:spcBef>
                <a:spcAft>
                  <a:spcPct val="0"/>
                </a:spcAft>
              </a:pPr>
              <a:endParaRPr lang="en-US" sz="1000" b="1" dirty="0">
                <a:solidFill>
                  <a:srgbClr val="000000"/>
                </a:solidFill>
              </a:endParaRPr>
            </a:p>
          </p:txBody>
        </p:sp>
        <p:cxnSp>
          <p:nvCxnSpPr>
            <p:cNvPr id="178" name="Straight Connector 8"/>
            <p:cNvCxnSpPr>
              <a:cxnSpLocks noChangeShapeType="1"/>
            </p:cNvCxnSpPr>
            <p:nvPr/>
          </p:nvCxnSpPr>
          <p:spPr bwMode="auto">
            <a:xfrm rot="5400000">
              <a:off x="684377" y="2940844"/>
              <a:ext cx="182562" cy="0"/>
            </a:xfrm>
            <a:prstGeom prst="line">
              <a:avLst/>
            </a:prstGeom>
            <a:noFill/>
            <a:ln w="9525">
              <a:solidFill>
                <a:schemeClr val="tx1"/>
              </a:solidFill>
              <a:round/>
              <a:headEnd/>
              <a:tailEnd/>
            </a:ln>
          </p:spPr>
        </p:cxnSp>
        <p:cxnSp>
          <p:nvCxnSpPr>
            <p:cNvPr id="179" name="Straight Connector 9"/>
            <p:cNvCxnSpPr>
              <a:cxnSpLocks noChangeShapeType="1"/>
            </p:cNvCxnSpPr>
            <p:nvPr/>
          </p:nvCxnSpPr>
          <p:spPr bwMode="auto">
            <a:xfrm rot="5400000">
              <a:off x="6586583" y="2940844"/>
              <a:ext cx="182562" cy="0"/>
            </a:xfrm>
            <a:prstGeom prst="line">
              <a:avLst/>
            </a:prstGeom>
            <a:noFill/>
            <a:ln w="9525">
              <a:solidFill>
                <a:schemeClr val="tx1"/>
              </a:solidFill>
              <a:round/>
              <a:headEnd/>
              <a:tailEnd/>
            </a:ln>
          </p:spPr>
        </p:cxnSp>
        <p:cxnSp>
          <p:nvCxnSpPr>
            <p:cNvPr id="180" name="Straight Connector 13"/>
            <p:cNvCxnSpPr>
              <a:cxnSpLocks noChangeShapeType="1"/>
            </p:cNvCxnSpPr>
            <p:nvPr/>
          </p:nvCxnSpPr>
          <p:spPr bwMode="auto">
            <a:xfrm rot="5400000">
              <a:off x="2665577" y="2940844"/>
              <a:ext cx="182562" cy="0"/>
            </a:xfrm>
            <a:prstGeom prst="line">
              <a:avLst/>
            </a:prstGeom>
            <a:noFill/>
            <a:ln w="9525">
              <a:solidFill>
                <a:schemeClr val="tx1"/>
              </a:solidFill>
              <a:round/>
              <a:headEnd/>
              <a:tailEnd/>
            </a:ln>
          </p:spPr>
        </p:cxnSp>
        <p:sp>
          <p:nvSpPr>
            <p:cNvPr id="181" name="Text Box 23"/>
            <p:cNvSpPr txBox="1">
              <a:spLocks noChangeArrowheads="1"/>
            </p:cNvSpPr>
            <p:nvPr/>
          </p:nvSpPr>
          <p:spPr bwMode="auto">
            <a:xfrm>
              <a:off x="2795178" y="2831714"/>
              <a:ext cx="1905000" cy="246063"/>
            </a:xfrm>
            <a:prstGeom prst="rect">
              <a:avLst/>
            </a:prstGeom>
            <a:noFill/>
            <a:ln w="9525">
              <a:noFill/>
              <a:miter lim="800000"/>
              <a:headEnd/>
              <a:tailEnd/>
            </a:ln>
          </p:spPr>
          <p:txBody>
            <a:bodyPr>
              <a:spAutoFit/>
            </a:bodyPr>
            <a:lstStyle/>
            <a:p>
              <a:pPr algn="ctr" fontAlgn="base">
                <a:spcBef>
                  <a:spcPct val="50000"/>
                </a:spcBef>
                <a:spcAft>
                  <a:spcPct val="0"/>
                </a:spcAft>
              </a:pPr>
              <a:r>
                <a:rPr lang="en-US" sz="1000" b="1" i="1" dirty="0">
                  <a:solidFill>
                    <a:srgbClr val="000000"/>
                  </a:solidFill>
                </a:rPr>
                <a:t>2014</a:t>
              </a:r>
            </a:p>
          </p:txBody>
        </p:sp>
        <p:cxnSp>
          <p:nvCxnSpPr>
            <p:cNvPr id="182" name="Straight Connector 12"/>
            <p:cNvCxnSpPr>
              <a:cxnSpLocks noChangeShapeType="1"/>
            </p:cNvCxnSpPr>
            <p:nvPr/>
          </p:nvCxnSpPr>
          <p:spPr bwMode="auto">
            <a:xfrm rot="5400000">
              <a:off x="4618151" y="2940844"/>
              <a:ext cx="182562" cy="0"/>
            </a:xfrm>
            <a:prstGeom prst="line">
              <a:avLst/>
            </a:prstGeom>
            <a:noFill/>
            <a:ln w="9525">
              <a:solidFill>
                <a:schemeClr val="tx1"/>
              </a:solidFill>
              <a:round/>
              <a:headEnd/>
              <a:tailEnd/>
            </a:ln>
          </p:spPr>
        </p:cxnSp>
        <p:sp>
          <p:nvSpPr>
            <p:cNvPr id="183" name="Text Box 24"/>
            <p:cNvSpPr txBox="1">
              <a:spLocks noChangeArrowheads="1"/>
            </p:cNvSpPr>
            <p:nvPr/>
          </p:nvSpPr>
          <p:spPr bwMode="auto">
            <a:xfrm>
              <a:off x="6643058" y="2819400"/>
              <a:ext cx="1828800" cy="246063"/>
            </a:xfrm>
            <a:prstGeom prst="rect">
              <a:avLst/>
            </a:prstGeom>
            <a:noFill/>
            <a:ln w="9525">
              <a:noFill/>
              <a:miter lim="800000"/>
              <a:headEnd/>
              <a:tailEnd/>
            </a:ln>
          </p:spPr>
          <p:txBody>
            <a:bodyPr>
              <a:spAutoFit/>
            </a:bodyPr>
            <a:lstStyle/>
            <a:p>
              <a:pPr algn="ctr" fontAlgn="base">
                <a:spcBef>
                  <a:spcPct val="50000"/>
                </a:spcBef>
                <a:spcAft>
                  <a:spcPct val="0"/>
                </a:spcAft>
              </a:pPr>
              <a:r>
                <a:rPr lang="en-US" sz="1000" b="1" i="1" dirty="0">
                  <a:solidFill>
                    <a:srgbClr val="000000"/>
                  </a:solidFill>
                </a:rPr>
                <a:t>2016</a:t>
              </a:r>
            </a:p>
          </p:txBody>
        </p:sp>
        <p:sp>
          <p:nvSpPr>
            <p:cNvPr id="184" name="Text Box 23"/>
            <p:cNvSpPr txBox="1">
              <a:spLocks noChangeArrowheads="1"/>
            </p:cNvSpPr>
            <p:nvPr/>
          </p:nvSpPr>
          <p:spPr bwMode="auto">
            <a:xfrm>
              <a:off x="775658" y="2819400"/>
              <a:ext cx="1981200" cy="246063"/>
            </a:xfrm>
            <a:prstGeom prst="rect">
              <a:avLst/>
            </a:prstGeom>
            <a:noFill/>
            <a:ln w="9525">
              <a:noFill/>
              <a:miter lim="800000"/>
              <a:headEnd/>
              <a:tailEnd/>
            </a:ln>
          </p:spPr>
          <p:txBody>
            <a:bodyPr>
              <a:spAutoFit/>
            </a:bodyPr>
            <a:lstStyle/>
            <a:p>
              <a:pPr algn="ctr" fontAlgn="base">
                <a:spcBef>
                  <a:spcPct val="50000"/>
                </a:spcBef>
                <a:spcAft>
                  <a:spcPct val="0"/>
                </a:spcAft>
              </a:pPr>
              <a:r>
                <a:rPr lang="en-US" sz="1000" b="1" i="1" dirty="0">
                  <a:solidFill>
                    <a:srgbClr val="000000"/>
                  </a:solidFill>
                </a:rPr>
                <a:t>2013</a:t>
              </a:r>
            </a:p>
          </p:txBody>
        </p:sp>
        <p:sp>
          <p:nvSpPr>
            <p:cNvPr id="185" name="Text Box 24"/>
            <p:cNvSpPr txBox="1">
              <a:spLocks noChangeArrowheads="1"/>
            </p:cNvSpPr>
            <p:nvPr/>
          </p:nvSpPr>
          <p:spPr bwMode="auto">
            <a:xfrm>
              <a:off x="4738058" y="2832100"/>
              <a:ext cx="1828800" cy="246063"/>
            </a:xfrm>
            <a:prstGeom prst="rect">
              <a:avLst/>
            </a:prstGeom>
            <a:noFill/>
            <a:ln w="9525">
              <a:noFill/>
              <a:miter lim="800000"/>
              <a:headEnd/>
              <a:tailEnd/>
            </a:ln>
          </p:spPr>
          <p:txBody>
            <a:bodyPr>
              <a:spAutoFit/>
            </a:bodyPr>
            <a:lstStyle/>
            <a:p>
              <a:pPr algn="ctr" fontAlgn="base">
                <a:spcBef>
                  <a:spcPct val="50000"/>
                </a:spcBef>
                <a:spcAft>
                  <a:spcPct val="0"/>
                </a:spcAft>
              </a:pPr>
              <a:r>
                <a:rPr lang="en-US" sz="1000" b="1" i="1" dirty="0">
                  <a:solidFill>
                    <a:srgbClr val="000000"/>
                  </a:solidFill>
                </a:rPr>
                <a:t>2015</a:t>
              </a:r>
            </a:p>
          </p:txBody>
        </p:sp>
      </p:grpSp>
      <p:sp>
        <p:nvSpPr>
          <p:cNvPr id="53" name="TextBox 24"/>
          <p:cNvSpPr txBox="1">
            <a:spLocks noChangeArrowheads="1"/>
          </p:cNvSpPr>
          <p:nvPr/>
        </p:nvSpPr>
        <p:spPr bwMode="auto">
          <a:xfrm rot="16200000">
            <a:off x="4620126" y="2221137"/>
            <a:ext cx="2894137" cy="261610"/>
          </a:xfrm>
          <a:prstGeom prst="rect">
            <a:avLst/>
          </a:prstGeom>
          <a:noFill/>
          <a:ln w="9525">
            <a:noFill/>
            <a:miter lim="800000"/>
            <a:headEnd/>
            <a:tailEnd/>
          </a:ln>
        </p:spPr>
        <p:txBody>
          <a:bodyPr wrap="square" lIns="91076" tIns="45540" rIns="91076" bIns="45540">
            <a:spAutoFit/>
          </a:bodyPr>
          <a:lstStyle/>
          <a:p>
            <a:pPr fontAlgn="base">
              <a:spcBef>
                <a:spcPct val="0"/>
              </a:spcBef>
              <a:spcAft>
                <a:spcPct val="0"/>
              </a:spcAft>
            </a:pPr>
            <a:r>
              <a:rPr lang="en-US" sz="1100" b="1" dirty="0">
                <a:solidFill>
                  <a:srgbClr val="0070C0"/>
                </a:solidFill>
              </a:rPr>
              <a:t>Publish Notice to Stakeholders  (9/15)</a:t>
            </a:r>
          </a:p>
        </p:txBody>
      </p:sp>
      <p:sp>
        <p:nvSpPr>
          <p:cNvPr id="2" name="Title 1"/>
          <p:cNvSpPr>
            <a:spLocks noGrp="1"/>
          </p:cNvSpPr>
          <p:nvPr>
            <p:ph type="title"/>
          </p:nvPr>
        </p:nvSpPr>
        <p:spPr/>
        <p:txBody>
          <a:bodyPr/>
          <a:lstStyle/>
          <a:p>
            <a:r>
              <a:rPr lang="en-US" dirty="0" smtClean="0"/>
              <a:t>BOEM’s On-going Outreach Efforts</a:t>
            </a:r>
            <a:endParaRPr lang="en-US" dirty="0"/>
          </a:p>
        </p:txBody>
      </p:sp>
      <p:sp>
        <p:nvSpPr>
          <p:cNvPr id="5" name="Slide Number Placeholder 4"/>
          <p:cNvSpPr>
            <a:spLocks noGrp="1"/>
          </p:cNvSpPr>
          <p:nvPr>
            <p:ph type="sldNum" sz="quarter" idx="12"/>
          </p:nvPr>
        </p:nvSpPr>
        <p:spPr/>
        <p:txBody>
          <a:bodyPr/>
          <a:lstStyle/>
          <a:p>
            <a:pPr>
              <a:defRPr/>
            </a:pPr>
            <a:fld id="{CFC744B1-D846-460F-84C5-7FDB1CD5133F}" type="slidenum">
              <a:rPr lang="en-US" smtClean="0">
                <a:solidFill>
                  <a:srgbClr val="000000">
                    <a:tint val="75000"/>
                  </a:srgbClr>
                </a:solidFill>
              </a:rPr>
              <a:pPr>
                <a:defRPr/>
              </a:pPr>
              <a:t>12</a:t>
            </a:fld>
            <a:endParaRPr lang="en-US" dirty="0">
              <a:solidFill>
                <a:srgbClr val="000000">
                  <a:tint val="75000"/>
                </a:srgbClr>
              </a:solidFill>
            </a:endParaRPr>
          </a:p>
        </p:txBody>
      </p:sp>
      <p:cxnSp>
        <p:nvCxnSpPr>
          <p:cNvPr id="43" name="Straight Connector 42"/>
          <p:cNvCxnSpPr/>
          <p:nvPr/>
        </p:nvCxnSpPr>
        <p:spPr>
          <a:xfrm>
            <a:off x="6131233" y="1270711"/>
            <a:ext cx="0" cy="26145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Footer Placeholder 1"/>
          <p:cNvSpPr txBox="1">
            <a:spLocks/>
          </p:cNvSpPr>
          <p:nvPr/>
        </p:nvSpPr>
        <p:spPr>
          <a:xfrm>
            <a:off x="533400" y="5257800"/>
            <a:ext cx="7848600" cy="685800"/>
          </a:xfrm>
          <a:prstGeom prst="rect">
            <a:avLst/>
          </a:prstGeom>
          <a:ln w="19050">
            <a:solidFill>
              <a:schemeClr val="tx1"/>
            </a:solidFill>
          </a:ln>
        </p:spPr>
        <p:txBody>
          <a:bodyPr lIns="90666" tIns="45335" rIns="90666" bIns="45335" anchor="ct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454175" algn="l" rtl="0" fontAlgn="base">
              <a:spcBef>
                <a:spcPct val="0"/>
              </a:spcBef>
              <a:spcAft>
                <a:spcPct val="0"/>
              </a:spcAft>
              <a:defRPr kern="1200">
                <a:solidFill>
                  <a:schemeClr val="tx1"/>
                </a:solidFill>
                <a:latin typeface="Arial" charset="0"/>
                <a:ea typeface="+mn-ea"/>
                <a:cs typeface="+mn-cs"/>
              </a:defRPr>
            </a:lvl2pPr>
            <a:lvl3pPr marL="908353" algn="l" rtl="0" fontAlgn="base">
              <a:spcBef>
                <a:spcPct val="0"/>
              </a:spcBef>
              <a:spcAft>
                <a:spcPct val="0"/>
              </a:spcAft>
              <a:defRPr kern="1200">
                <a:solidFill>
                  <a:schemeClr val="tx1"/>
                </a:solidFill>
                <a:latin typeface="Arial" charset="0"/>
                <a:ea typeface="+mn-ea"/>
                <a:cs typeface="+mn-cs"/>
              </a:defRPr>
            </a:lvl3pPr>
            <a:lvl4pPr marL="1362531" algn="l" rtl="0" fontAlgn="base">
              <a:spcBef>
                <a:spcPct val="0"/>
              </a:spcBef>
              <a:spcAft>
                <a:spcPct val="0"/>
              </a:spcAft>
              <a:defRPr kern="1200">
                <a:solidFill>
                  <a:schemeClr val="tx1"/>
                </a:solidFill>
                <a:latin typeface="Arial" charset="0"/>
                <a:ea typeface="+mn-ea"/>
                <a:cs typeface="+mn-cs"/>
              </a:defRPr>
            </a:lvl4pPr>
            <a:lvl5pPr marL="1816706" algn="l" rtl="0" fontAlgn="base">
              <a:spcBef>
                <a:spcPct val="0"/>
              </a:spcBef>
              <a:spcAft>
                <a:spcPct val="0"/>
              </a:spcAft>
              <a:defRPr kern="1200">
                <a:solidFill>
                  <a:schemeClr val="tx1"/>
                </a:solidFill>
                <a:latin typeface="Arial" charset="0"/>
                <a:ea typeface="+mn-ea"/>
                <a:cs typeface="+mn-cs"/>
              </a:defRPr>
            </a:lvl5pPr>
            <a:lvl6pPr marL="2270887" algn="l" defTabSz="908353" rtl="0" eaLnBrk="1" latinLnBrk="0" hangingPunct="1">
              <a:defRPr kern="1200">
                <a:solidFill>
                  <a:schemeClr val="tx1"/>
                </a:solidFill>
                <a:latin typeface="Arial" charset="0"/>
                <a:ea typeface="+mn-ea"/>
                <a:cs typeface="+mn-cs"/>
              </a:defRPr>
            </a:lvl6pPr>
            <a:lvl7pPr marL="2725057" algn="l" defTabSz="908353" rtl="0" eaLnBrk="1" latinLnBrk="0" hangingPunct="1">
              <a:defRPr kern="1200">
                <a:solidFill>
                  <a:schemeClr val="tx1"/>
                </a:solidFill>
                <a:latin typeface="Arial" charset="0"/>
                <a:ea typeface="+mn-ea"/>
                <a:cs typeface="+mn-cs"/>
              </a:defRPr>
            </a:lvl7pPr>
            <a:lvl8pPr marL="3179228" algn="l" defTabSz="908353" rtl="0" eaLnBrk="1" latinLnBrk="0" hangingPunct="1">
              <a:defRPr kern="1200">
                <a:solidFill>
                  <a:schemeClr val="tx1"/>
                </a:solidFill>
                <a:latin typeface="Arial" charset="0"/>
                <a:ea typeface="+mn-ea"/>
                <a:cs typeface="+mn-cs"/>
              </a:defRPr>
            </a:lvl8pPr>
            <a:lvl9pPr marL="3633412" algn="l" defTabSz="908353" rtl="0" eaLnBrk="1" latinLnBrk="0" hangingPunct="1">
              <a:defRPr kern="1200">
                <a:solidFill>
                  <a:schemeClr val="tx1"/>
                </a:solidFill>
                <a:latin typeface="Arial" charset="0"/>
                <a:ea typeface="+mn-ea"/>
                <a:cs typeface="+mn-cs"/>
              </a:defRPr>
            </a:lvl9pPr>
          </a:lstStyle>
          <a:p>
            <a:pPr>
              <a:defRPr/>
            </a:pPr>
            <a:r>
              <a:rPr lang="en-US" altLang="en-US" sz="1600" b="1" dirty="0">
                <a:solidFill>
                  <a:srgbClr val="000000"/>
                </a:solidFill>
                <a:cs typeface="Calibri" pitchFamily="34" charset="0"/>
              </a:rPr>
              <a:t>BOEM has engaged and will continue to engage industry as it moves forward</a:t>
            </a:r>
            <a:endParaRPr lang="en-US" altLang="en-US" sz="1600" b="1" dirty="0">
              <a:solidFill>
                <a:srgbClr val="000000"/>
              </a:solidFill>
            </a:endParaRPr>
          </a:p>
        </p:txBody>
      </p:sp>
      <p:grpSp>
        <p:nvGrpSpPr>
          <p:cNvPr id="10" name="Group 9"/>
          <p:cNvGrpSpPr/>
          <p:nvPr/>
        </p:nvGrpSpPr>
        <p:grpSpPr>
          <a:xfrm>
            <a:off x="6222289" y="1582221"/>
            <a:ext cx="1454620" cy="2106730"/>
            <a:chOff x="6222289" y="1582221"/>
            <a:chExt cx="1454620" cy="2106730"/>
          </a:xfrm>
        </p:grpSpPr>
        <p:sp>
          <p:nvSpPr>
            <p:cNvPr id="51" name="TextBox 50"/>
            <p:cNvSpPr txBox="1">
              <a:spLocks noChangeArrowheads="1"/>
            </p:cNvSpPr>
            <p:nvPr/>
          </p:nvSpPr>
          <p:spPr bwMode="auto">
            <a:xfrm>
              <a:off x="6222289" y="1582221"/>
              <a:ext cx="1454620" cy="830997"/>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lgn="ctr" fontAlgn="base">
                <a:spcBef>
                  <a:spcPct val="0"/>
                </a:spcBef>
                <a:spcAft>
                  <a:spcPct val="0"/>
                </a:spcAft>
              </a:pPr>
              <a:r>
                <a:rPr lang="en-US" sz="1200" b="1" dirty="0">
                  <a:solidFill>
                    <a:srgbClr val="000000"/>
                  </a:solidFill>
                </a:rPr>
                <a:t>Financial Assurance Criteria Forum</a:t>
              </a:r>
            </a:p>
            <a:p>
              <a:pPr algn="ctr" fontAlgn="base">
                <a:spcBef>
                  <a:spcPct val="0"/>
                </a:spcBef>
                <a:spcAft>
                  <a:spcPct val="0"/>
                </a:spcAft>
              </a:pPr>
              <a:r>
                <a:rPr lang="en-US" sz="1200" dirty="0">
                  <a:solidFill>
                    <a:srgbClr val="000000"/>
                  </a:solidFill>
                </a:rPr>
                <a:t>  </a:t>
              </a:r>
              <a:r>
                <a:rPr lang="en-US" sz="1200" b="1" i="1" dirty="0">
                  <a:solidFill>
                    <a:srgbClr val="000000"/>
                  </a:solidFill>
                </a:rPr>
                <a:t>(10/15)</a:t>
              </a:r>
            </a:p>
          </p:txBody>
        </p:sp>
        <p:cxnSp>
          <p:nvCxnSpPr>
            <p:cNvPr id="52" name="Straight Arrow Connector 17"/>
            <p:cNvCxnSpPr>
              <a:cxnSpLocks noChangeShapeType="1"/>
            </p:cNvCxnSpPr>
            <p:nvPr/>
          </p:nvCxnSpPr>
          <p:spPr bwMode="auto">
            <a:xfrm>
              <a:off x="6238381" y="2413218"/>
              <a:ext cx="0" cy="1275733"/>
            </a:xfrm>
            <a:prstGeom prst="straightConnector1">
              <a:avLst/>
            </a:prstGeom>
            <a:noFill/>
            <a:ln w="9525">
              <a:solidFill>
                <a:schemeClr val="tx1"/>
              </a:solidFill>
              <a:round/>
              <a:headEnd/>
              <a:tailEnd type="triangle" w="med" len="med"/>
            </a:ln>
          </p:spPr>
        </p:cxnSp>
      </p:grpSp>
      <p:grpSp>
        <p:nvGrpSpPr>
          <p:cNvPr id="9" name="Group 8"/>
          <p:cNvGrpSpPr/>
          <p:nvPr/>
        </p:nvGrpSpPr>
        <p:grpSpPr>
          <a:xfrm>
            <a:off x="4639704" y="2235813"/>
            <a:ext cx="1170709" cy="1442756"/>
            <a:chOff x="4639667" y="2235809"/>
            <a:chExt cx="1170709" cy="1442756"/>
          </a:xfrm>
        </p:grpSpPr>
        <p:sp>
          <p:nvSpPr>
            <p:cNvPr id="25" name="TextBox 24"/>
            <p:cNvSpPr txBox="1">
              <a:spLocks noChangeArrowheads="1"/>
            </p:cNvSpPr>
            <p:nvPr/>
          </p:nvSpPr>
          <p:spPr bwMode="auto">
            <a:xfrm>
              <a:off x="4639667" y="2235809"/>
              <a:ext cx="1170709" cy="1015663"/>
            </a:xfrm>
            <a:prstGeom prst="rect">
              <a:avLst/>
            </a:prstGeom>
            <a:noFill/>
            <a:ln w="9525">
              <a:solidFill>
                <a:schemeClr val="tx1"/>
              </a:solidFill>
              <a:miter lim="800000"/>
              <a:headEnd/>
              <a:tailEnd/>
            </a:ln>
          </p:spPr>
          <p:txBody>
            <a:bodyPr wrap="square">
              <a:spAutoFit/>
            </a:bodyPr>
            <a:lstStyle/>
            <a:p>
              <a:pPr algn="ctr" fontAlgn="base">
                <a:spcBef>
                  <a:spcPct val="0"/>
                </a:spcBef>
                <a:spcAft>
                  <a:spcPct val="0"/>
                </a:spcAft>
              </a:pPr>
              <a:r>
                <a:rPr lang="en-US" sz="1200" b="1" dirty="0">
                  <a:solidFill>
                    <a:srgbClr val="000000"/>
                  </a:solidFill>
                </a:rPr>
                <a:t>Offshore Financial Assurance Forum</a:t>
              </a:r>
            </a:p>
            <a:p>
              <a:pPr algn="ctr" fontAlgn="base">
                <a:spcBef>
                  <a:spcPct val="0"/>
                </a:spcBef>
                <a:spcAft>
                  <a:spcPct val="0"/>
                </a:spcAft>
              </a:pPr>
              <a:r>
                <a:rPr lang="en-US" sz="1200" dirty="0">
                  <a:solidFill>
                    <a:srgbClr val="000000"/>
                  </a:solidFill>
                </a:rPr>
                <a:t> </a:t>
              </a:r>
              <a:r>
                <a:rPr lang="en-US" sz="1200" b="1" i="1" dirty="0">
                  <a:solidFill>
                    <a:srgbClr val="000000"/>
                  </a:solidFill>
                </a:rPr>
                <a:t>(2/15)</a:t>
              </a:r>
            </a:p>
          </p:txBody>
        </p:sp>
        <p:cxnSp>
          <p:nvCxnSpPr>
            <p:cNvPr id="36" name="Straight Arrow Connector 17"/>
            <p:cNvCxnSpPr>
              <a:cxnSpLocks noChangeShapeType="1"/>
            </p:cNvCxnSpPr>
            <p:nvPr/>
          </p:nvCxnSpPr>
          <p:spPr bwMode="auto">
            <a:xfrm>
              <a:off x="4963987" y="3323522"/>
              <a:ext cx="0" cy="355043"/>
            </a:xfrm>
            <a:prstGeom prst="straightConnector1">
              <a:avLst/>
            </a:prstGeom>
            <a:noFill/>
            <a:ln w="9525">
              <a:solidFill>
                <a:schemeClr val="tx1"/>
              </a:solidFill>
              <a:round/>
              <a:headEnd/>
              <a:tailEnd type="triangle" w="med" len="med"/>
            </a:ln>
          </p:spPr>
        </p:cxnSp>
      </p:grpSp>
      <p:grpSp>
        <p:nvGrpSpPr>
          <p:cNvPr id="8" name="Group 7"/>
          <p:cNvGrpSpPr/>
          <p:nvPr/>
        </p:nvGrpSpPr>
        <p:grpSpPr>
          <a:xfrm>
            <a:off x="3251337" y="2123013"/>
            <a:ext cx="1174165" cy="1569359"/>
            <a:chOff x="3251300" y="2123010"/>
            <a:chExt cx="1174165" cy="1569359"/>
          </a:xfrm>
        </p:grpSpPr>
        <p:sp>
          <p:nvSpPr>
            <p:cNvPr id="22" name="TextBox 24"/>
            <p:cNvSpPr txBox="1">
              <a:spLocks noChangeArrowheads="1"/>
            </p:cNvSpPr>
            <p:nvPr/>
          </p:nvSpPr>
          <p:spPr bwMode="auto">
            <a:xfrm>
              <a:off x="3251300" y="2123010"/>
              <a:ext cx="1174165" cy="1015663"/>
            </a:xfrm>
            <a:prstGeom prst="rect">
              <a:avLst/>
            </a:prstGeom>
            <a:solidFill>
              <a:schemeClr val="bg1"/>
            </a:solidFill>
            <a:ln w="9525">
              <a:solidFill>
                <a:schemeClr val="tx1"/>
              </a:solidFill>
              <a:miter lim="800000"/>
              <a:headEnd/>
              <a:tailEnd/>
            </a:ln>
          </p:spPr>
          <p:txBody>
            <a:bodyPr wrap="square">
              <a:spAutoFit/>
            </a:bodyPr>
            <a:lstStyle/>
            <a:p>
              <a:pPr algn="ctr" fontAlgn="base">
                <a:spcBef>
                  <a:spcPct val="0"/>
                </a:spcBef>
                <a:spcAft>
                  <a:spcPct val="0"/>
                </a:spcAft>
              </a:pPr>
              <a:r>
                <a:rPr lang="en-US" sz="1200" b="1" dirty="0">
                  <a:solidFill>
                    <a:srgbClr val="000000"/>
                  </a:solidFill>
                </a:rPr>
                <a:t>Advance Notice of Proposed Rulemaking</a:t>
              </a:r>
              <a:r>
                <a:rPr lang="en-US" sz="1200" dirty="0">
                  <a:solidFill>
                    <a:srgbClr val="000000"/>
                  </a:solidFill>
                </a:rPr>
                <a:t>  </a:t>
              </a:r>
            </a:p>
            <a:p>
              <a:pPr algn="ctr" fontAlgn="base">
                <a:spcBef>
                  <a:spcPct val="0"/>
                </a:spcBef>
                <a:spcAft>
                  <a:spcPct val="0"/>
                </a:spcAft>
              </a:pPr>
              <a:r>
                <a:rPr lang="en-US" sz="1200" dirty="0">
                  <a:solidFill>
                    <a:srgbClr val="000000"/>
                  </a:solidFill>
                </a:rPr>
                <a:t> </a:t>
              </a:r>
              <a:r>
                <a:rPr lang="en-US" sz="1200" b="1" i="1" dirty="0">
                  <a:solidFill>
                    <a:srgbClr val="000000"/>
                  </a:solidFill>
                </a:rPr>
                <a:t>(8/14) </a:t>
              </a:r>
            </a:p>
          </p:txBody>
        </p:sp>
        <p:cxnSp>
          <p:nvCxnSpPr>
            <p:cNvPr id="189" name="Straight Arrow Connector 17"/>
            <p:cNvCxnSpPr>
              <a:cxnSpLocks noChangeShapeType="1"/>
            </p:cNvCxnSpPr>
            <p:nvPr/>
          </p:nvCxnSpPr>
          <p:spPr bwMode="auto">
            <a:xfrm>
              <a:off x="4062287" y="3224301"/>
              <a:ext cx="0" cy="468068"/>
            </a:xfrm>
            <a:prstGeom prst="straightConnector1">
              <a:avLst/>
            </a:prstGeom>
            <a:noFill/>
            <a:ln w="9525">
              <a:solidFill>
                <a:schemeClr val="tx1"/>
              </a:solidFill>
              <a:round/>
              <a:headEnd/>
              <a:tailEnd type="triangle" w="med" len="med"/>
            </a:ln>
          </p:spPr>
        </p:cxnSp>
      </p:grpSp>
      <p:grpSp>
        <p:nvGrpSpPr>
          <p:cNvPr id="7" name="Group 6"/>
          <p:cNvGrpSpPr/>
          <p:nvPr/>
        </p:nvGrpSpPr>
        <p:grpSpPr>
          <a:xfrm>
            <a:off x="836591" y="1867204"/>
            <a:ext cx="1544783" cy="1785124"/>
            <a:chOff x="836591" y="1867204"/>
            <a:chExt cx="1544783" cy="1785124"/>
          </a:xfrm>
        </p:grpSpPr>
        <p:sp>
          <p:nvSpPr>
            <p:cNvPr id="20" name="TextBox 24"/>
            <p:cNvSpPr txBox="1">
              <a:spLocks noChangeArrowheads="1"/>
            </p:cNvSpPr>
            <p:nvPr/>
          </p:nvSpPr>
          <p:spPr bwMode="auto">
            <a:xfrm>
              <a:off x="836591" y="1867204"/>
              <a:ext cx="1544783" cy="646331"/>
            </a:xfrm>
            <a:prstGeom prst="rect">
              <a:avLst/>
            </a:prstGeom>
            <a:solidFill>
              <a:schemeClr val="bg1"/>
            </a:solidFill>
            <a:ln w="9525">
              <a:solidFill>
                <a:schemeClr val="tx1"/>
              </a:solidFill>
              <a:miter lim="800000"/>
              <a:headEnd/>
              <a:tailEnd/>
            </a:ln>
          </p:spPr>
          <p:txBody>
            <a:bodyPr wrap="square">
              <a:spAutoFit/>
            </a:bodyPr>
            <a:lstStyle/>
            <a:p>
              <a:pPr algn="ctr" fontAlgn="base">
                <a:spcBef>
                  <a:spcPct val="0"/>
                </a:spcBef>
                <a:spcAft>
                  <a:spcPct val="0"/>
                </a:spcAft>
              </a:pPr>
              <a:r>
                <a:rPr lang="en-US" sz="1200" b="1" dirty="0">
                  <a:solidFill>
                    <a:srgbClr val="000000"/>
                  </a:solidFill>
                </a:rPr>
                <a:t>Decommissioning Industry Forum</a:t>
              </a:r>
            </a:p>
            <a:p>
              <a:pPr algn="ctr" fontAlgn="base">
                <a:spcBef>
                  <a:spcPct val="0"/>
                </a:spcBef>
                <a:spcAft>
                  <a:spcPct val="0"/>
                </a:spcAft>
              </a:pPr>
              <a:r>
                <a:rPr lang="en-US" sz="1200" b="1" i="1" dirty="0">
                  <a:solidFill>
                    <a:srgbClr val="000000"/>
                  </a:solidFill>
                </a:rPr>
                <a:t>(5/13)</a:t>
              </a:r>
            </a:p>
          </p:txBody>
        </p:sp>
        <p:cxnSp>
          <p:nvCxnSpPr>
            <p:cNvPr id="198" name="Straight Arrow Connector 17"/>
            <p:cNvCxnSpPr>
              <a:cxnSpLocks noChangeShapeType="1"/>
            </p:cNvCxnSpPr>
            <p:nvPr/>
          </p:nvCxnSpPr>
          <p:spPr bwMode="auto">
            <a:xfrm>
              <a:off x="1458787" y="2577970"/>
              <a:ext cx="1" cy="1074358"/>
            </a:xfrm>
            <a:prstGeom prst="straightConnector1">
              <a:avLst/>
            </a:prstGeom>
            <a:noFill/>
            <a:ln w="9525">
              <a:solidFill>
                <a:schemeClr val="tx1"/>
              </a:solidFill>
              <a:round/>
              <a:headEnd/>
              <a:tailEnd type="triangle" w="med" len="med"/>
            </a:ln>
          </p:spPr>
        </p:cxnSp>
      </p:grpSp>
      <p:sp>
        <p:nvSpPr>
          <p:cNvPr id="186" name="TextBox 185"/>
          <p:cNvSpPr txBox="1">
            <a:spLocks noChangeArrowheads="1"/>
          </p:cNvSpPr>
          <p:nvPr/>
        </p:nvSpPr>
        <p:spPr bwMode="auto">
          <a:xfrm>
            <a:off x="6934200" y="2782669"/>
            <a:ext cx="1508745" cy="646331"/>
          </a:xfrm>
          <a:prstGeom prst="rect">
            <a:avLst/>
          </a:prstGeom>
          <a:solidFill>
            <a:schemeClr val="bg1"/>
          </a:solidFill>
          <a:ln w="9525">
            <a:solidFill>
              <a:schemeClr val="tx1"/>
            </a:solidFill>
            <a:prstDash val="dash"/>
            <a:miter lim="800000"/>
            <a:headEnd/>
            <a:tailEnd/>
          </a:ln>
        </p:spPr>
        <p:txBody>
          <a:bodyPr wrap="square">
            <a:spAutoFit/>
          </a:bodyPr>
          <a:lstStyle/>
          <a:p>
            <a:pPr algn="ctr" fontAlgn="base">
              <a:spcBef>
                <a:spcPct val="0"/>
              </a:spcBef>
              <a:spcAft>
                <a:spcPct val="0"/>
              </a:spcAft>
            </a:pPr>
            <a:r>
              <a:rPr lang="en-US" sz="1200" b="1" dirty="0">
                <a:solidFill>
                  <a:srgbClr val="000000"/>
                </a:solidFill>
              </a:rPr>
              <a:t>Workshop(s)</a:t>
            </a:r>
          </a:p>
          <a:p>
            <a:pPr algn="ctr" fontAlgn="base">
              <a:spcBef>
                <a:spcPct val="0"/>
              </a:spcBef>
              <a:spcAft>
                <a:spcPct val="0"/>
              </a:spcAft>
            </a:pPr>
            <a:r>
              <a:rPr lang="en-US" sz="1200" b="1" dirty="0">
                <a:solidFill>
                  <a:srgbClr val="000000"/>
                </a:solidFill>
              </a:rPr>
              <a:t>on the NTL</a:t>
            </a:r>
          </a:p>
          <a:p>
            <a:pPr algn="ctr" fontAlgn="base">
              <a:spcBef>
                <a:spcPct val="0"/>
              </a:spcBef>
              <a:spcAft>
                <a:spcPct val="0"/>
              </a:spcAft>
            </a:pPr>
            <a:r>
              <a:rPr lang="en-US" sz="1200" b="1" i="1" dirty="0" smtClean="0">
                <a:solidFill>
                  <a:srgbClr val="000000"/>
                </a:solidFill>
              </a:rPr>
              <a:t>(Post-Publication)</a:t>
            </a:r>
            <a:endParaRPr lang="en-US" sz="1200" b="1" i="1" dirty="0">
              <a:solidFill>
                <a:srgbClr val="000000"/>
              </a:solidFill>
            </a:endParaRPr>
          </a:p>
        </p:txBody>
      </p:sp>
      <p:cxnSp>
        <p:nvCxnSpPr>
          <p:cNvPr id="187" name="Straight Arrow Connector 17"/>
          <p:cNvCxnSpPr>
            <a:cxnSpLocks noChangeShapeType="1"/>
          </p:cNvCxnSpPr>
          <p:nvPr/>
        </p:nvCxnSpPr>
        <p:spPr bwMode="auto">
          <a:xfrm>
            <a:off x="7136461" y="3429000"/>
            <a:ext cx="0" cy="274512"/>
          </a:xfrm>
          <a:prstGeom prst="straightConnector1">
            <a:avLst/>
          </a:prstGeom>
          <a:noFill/>
          <a:ln w="9525">
            <a:solidFill>
              <a:schemeClr val="tx1"/>
            </a:solidFill>
            <a:prstDash val="sysDash"/>
            <a:round/>
            <a:headEnd/>
            <a:tailEnd type="triangle" w="med" len="med"/>
          </a:ln>
        </p:spPr>
      </p:cxnSp>
      <p:cxnSp>
        <p:nvCxnSpPr>
          <p:cNvPr id="228" name="Straight Arrow Connector 17"/>
          <p:cNvCxnSpPr>
            <a:cxnSpLocks noChangeShapeType="1"/>
          </p:cNvCxnSpPr>
          <p:nvPr/>
        </p:nvCxnSpPr>
        <p:spPr bwMode="auto">
          <a:xfrm>
            <a:off x="7239000" y="3429000"/>
            <a:ext cx="0" cy="274512"/>
          </a:xfrm>
          <a:prstGeom prst="straightConnector1">
            <a:avLst/>
          </a:prstGeom>
          <a:noFill/>
          <a:ln w="9525">
            <a:solidFill>
              <a:schemeClr val="tx1"/>
            </a:solidFill>
            <a:prstDash val="sysDash"/>
            <a:round/>
            <a:headEnd/>
            <a:tailEnd type="triangle" w="med" len="med"/>
          </a:ln>
        </p:spPr>
      </p:cxnSp>
      <p:grpSp>
        <p:nvGrpSpPr>
          <p:cNvPr id="6" name="Group 5"/>
          <p:cNvGrpSpPr/>
          <p:nvPr/>
        </p:nvGrpSpPr>
        <p:grpSpPr>
          <a:xfrm>
            <a:off x="364806" y="3663364"/>
            <a:ext cx="7671570" cy="2800776"/>
            <a:chOff x="364806" y="3663364"/>
            <a:chExt cx="7671570" cy="2800776"/>
          </a:xfrm>
        </p:grpSpPr>
        <p:grpSp>
          <p:nvGrpSpPr>
            <p:cNvPr id="14" name="Group 13"/>
            <p:cNvGrpSpPr/>
            <p:nvPr/>
          </p:nvGrpSpPr>
          <p:grpSpPr>
            <a:xfrm>
              <a:off x="364806" y="6217919"/>
              <a:ext cx="7671570" cy="246221"/>
              <a:chOff x="953966" y="4296489"/>
              <a:chExt cx="7671570" cy="246221"/>
            </a:xfrm>
          </p:grpSpPr>
          <p:sp>
            <p:nvSpPr>
              <p:cNvPr id="60" name="TextBox 24"/>
              <p:cNvSpPr txBox="1">
                <a:spLocks noChangeArrowheads="1"/>
              </p:cNvSpPr>
              <p:nvPr/>
            </p:nvSpPr>
            <p:spPr bwMode="auto">
              <a:xfrm>
                <a:off x="953966" y="4296489"/>
                <a:ext cx="7671570" cy="246221"/>
              </a:xfrm>
              <a:prstGeom prst="rect">
                <a:avLst/>
              </a:prstGeom>
              <a:noFill/>
              <a:ln w="9525">
                <a:solidFill>
                  <a:schemeClr val="bg1"/>
                </a:solidFill>
                <a:miter lim="800000"/>
                <a:headEnd/>
                <a:tailEnd/>
              </a:ln>
            </p:spPr>
            <p:txBody>
              <a:bodyPr wrap="square">
                <a:spAutoFit/>
              </a:bodyPr>
              <a:lstStyle/>
              <a:p>
                <a:pPr marL="172375" algn="ctr" fontAlgn="base">
                  <a:spcBef>
                    <a:spcPct val="0"/>
                  </a:spcBef>
                  <a:spcAft>
                    <a:spcPct val="0"/>
                  </a:spcAft>
                </a:pPr>
                <a:r>
                  <a:rPr lang="en-US" sz="1000" b="1" dirty="0">
                    <a:solidFill>
                      <a:srgbClr val="000000"/>
                    </a:solidFill>
                  </a:rPr>
                  <a:t>-  Indicates speech or presentation by BOEM’s Director or Deputy Director where Risk Management was addressed</a:t>
                </a:r>
                <a:endParaRPr lang="en-US" sz="1000" b="1" i="1" dirty="0">
                  <a:solidFill>
                    <a:srgbClr val="000000"/>
                  </a:solidFill>
                </a:endParaRPr>
              </a:p>
            </p:txBody>
          </p:sp>
          <p:sp>
            <p:nvSpPr>
              <p:cNvPr id="61" name="Flowchart: Decision 60"/>
              <p:cNvSpPr>
                <a:spLocks/>
              </p:cNvSpPr>
              <p:nvPr/>
            </p:nvSpPr>
            <p:spPr>
              <a:xfrm rot="5400000">
                <a:off x="1217511" y="4379892"/>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grpSp>
          <p:nvGrpSpPr>
            <p:cNvPr id="4" name="Group 3"/>
            <p:cNvGrpSpPr/>
            <p:nvPr/>
          </p:nvGrpSpPr>
          <p:grpSpPr>
            <a:xfrm>
              <a:off x="1121416" y="3663364"/>
              <a:ext cx="5180666" cy="1460705"/>
              <a:chOff x="1121416" y="3663364"/>
              <a:chExt cx="5180666" cy="1460705"/>
            </a:xfrm>
          </p:grpSpPr>
          <p:sp>
            <p:nvSpPr>
              <p:cNvPr id="68" name="Flowchart: Decision 67"/>
              <p:cNvSpPr>
                <a:spLocks/>
              </p:cNvSpPr>
              <p:nvPr/>
            </p:nvSpPr>
            <p:spPr>
              <a:xfrm rot="5400000">
                <a:off x="2826914" y="3771397"/>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9" name="Flowchart: Decision 68"/>
              <p:cNvSpPr>
                <a:spLocks/>
              </p:cNvSpPr>
              <p:nvPr/>
            </p:nvSpPr>
            <p:spPr>
              <a:xfrm rot="5400000">
                <a:off x="3284762" y="3761368"/>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6" name="Flowchart: Decision 65"/>
              <p:cNvSpPr>
                <a:spLocks/>
              </p:cNvSpPr>
              <p:nvPr/>
            </p:nvSpPr>
            <p:spPr>
              <a:xfrm rot="5400000">
                <a:off x="3965349" y="3753484"/>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88" name="Flowchart: Decision 187"/>
              <p:cNvSpPr>
                <a:spLocks/>
              </p:cNvSpPr>
              <p:nvPr/>
            </p:nvSpPr>
            <p:spPr>
              <a:xfrm rot="5400000">
                <a:off x="4323371" y="3761555"/>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1" name="Flowchart: Decision 70"/>
              <p:cNvSpPr>
                <a:spLocks/>
              </p:cNvSpPr>
              <p:nvPr/>
            </p:nvSpPr>
            <p:spPr>
              <a:xfrm rot="5400000">
                <a:off x="1902070" y="3746766"/>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4" name="Flowchart: Decision 63"/>
              <p:cNvSpPr>
                <a:spLocks/>
              </p:cNvSpPr>
              <p:nvPr/>
            </p:nvSpPr>
            <p:spPr>
              <a:xfrm rot="5400000">
                <a:off x="1352839" y="3753369"/>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9" name="Flowchart: Decision 58"/>
              <p:cNvSpPr>
                <a:spLocks/>
              </p:cNvSpPr>
              <p:nvPr/>
            </p:nvSpPr>
            <p:spPr>
              <a:xfrm rot="5400000">
                <a:off x="5793771" y="3760220"/>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3" name="Flowchart: Decision 62"/>
              <p:cNvSpPr>
                <a:spLocks/>
              </p:cNvSpPr>
              <p:nvPr/>
            </p:nvSpPr>
            <p:spPr>
              <a:xfrm rot="5400000">
                <a:off x="5758612" y="3763979"/>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4" name="Flowchart: Decision 53"/>
              <p:cNvSpPr>
                <a:spLocks/>
              </p:cNvSpPr>
              <p:nvPr/>
            </p:nvSpPr>
            <p:spPr>
              <a:xfrm rot="5400000">
                <a:off x="5832288" y="3760494"/>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2" name="Flowchart: Decision 61"/>
              <p:cNvSpPr>
                <a:spLocks/>
              </p:cNvSpPr>
              <p:nvPr/>
            </p:nvSpPr>
            <p:spPr>
              <a:xfrm rot="5400000">
                <a:off x="5614843" y="3761127"/>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7" name="Flowchart: Decision 56"/>
              <p:cNvSpPr>
                <a:spLocks/>
              </p:cNvSpPr>
              <p:nvPr/>
            </p:nvSpPr>
            <p:spPr>
              <a:xfrm rot="5400000">
                <a:off x="5469675" y="3755055"/>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8" name="Flowchart: Decision 57"/>
              <p:cNvSpPr>
                <a:spLocks/>
              </p:cNvSpPr>
              <p:nvPr/>
            </p:nvSpPr>
            <p:spPr>
              <a:xfrm rot="5400000">
                <a:off x="4868564" y="3757221"/>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15" name="Flowchart: Decision 214"/>
              <p:cNvSpPr>
                <a:spLocks/>
              </p:cNvSpPr>
              <p:nvPr/>
            </p:nvSpPr>
            <p:spPr>
              <a:xfrm rot="5400000">
                <a:off x="5304627" y="3767476"/>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16" name="Flowchart: Decision 215"/>
              <p:cNvSpPr>
                <a:spLocks/>
              </p:cNvSpPr>
              <p:nvPr/>
            </p:nvSpPr>
            <p:spPr>
              <a:xfrm rot="5400000">
                <a:off x="5325962" y="3764247"/>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14" name="Flowchart: Decision 213"/>
              <p:cNvSpPr>
                <a:spLocks/>
              </p:cNvSpPr>
              <p:nvPr/>
            </p:nvSpPr>
            <p:spPr>
              <a:xfrm rot="5400000">
                <a:off x="5255853" y="3767475"/>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0" name="Flowchart: Decision 49"/>
              <p:cNvSpPr>
                <a:spLocks/>
              </p:cNvSpPr>
              <p:nvPr/>
            </p:nvSpPr>
            <p:spPr>
              <a:xfrm rot="5400000">
                <a:off x="5116718" y="3758132"/>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7" name="Flowchart: Decision 46"/>
              <p:cNvSpPr>
                <a:spLocks/>
              </p:cNvSpPr>
              <p:nvPr/>
            </p:nvSpPr>
            <p:spPr>
              <a:xfrm rot="5400000">
                <a:off x="4809158" y="3752498"/>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9" name="Flowchart: Decision 48"/>
              <p:cNvSpPr>
                <a:spLocks/>
              </p:cNvSpPr>
              <p:nvPr/>
            </p:nvSpPr>
            <p:spPr>
              <a:xfrm rot="5400000">
                <a:off x="4974141" y="3754888"/>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6" name="Flowchart: Decision 55"/>
              <p:cNvSpPr>
                <a:spLocks/>
              </p:cNvSpPr>
              <p:nvPr/>
            </p:nvSpPr>
            <p:spPr>
              <a:xfrm rot="5400000">
                <a:off x="5165492" y="3758133"/>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13" name="Flowchart: Decision 212"/>
              <p:cNvSpPr>
                <a:spLocks/>
              </p:cNvSpPr>
              <p:nvPr/>
            </p:nvSpPr>
            <p:spPr>
              <a:xfrm rot="5400000">
                <a:off x="5141060" y="3754904"/>
                <a:ext cx="243840" cy="77035"/>
              </a:xfrm>
              <a:prstGeom prst="flowChartDecision">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cxnSp>
            <p:nvCxnSpPr>
              <p:cNvPr id="224" name="Straight Arrow Connector 17"/>
              <p:cNvCxnSpPr>
                <a:cxnSpLocks noChangeShapeType="1"/>
              </p:cNvCxnSpPr>
              <p:nvPr/>
            </p:nvCxnSpPr>
            <p:spPr bwMode="auto">
              <a:xfrm flipH="1" flipV="1">
                <a:off x="5915690" y="3928929"/>
                <a:ext cx="3360" cy="719271"/>
              </a:xfrm>
              <a:prstGeom prst="straightConnector1">
                <a:avLst/>
              </a:prstGeom>
              <a:noFill/>
              <a:ln w="9525">
                <a:solidFill>
                  <a:schemeClr val="tx1"/>
                </a:solidFill>
                <a:round/>
                <a:headEnd/>
                <a:tailEnd type="triangle" w="med" len="med"/>
              </a:ln>
            </p:spPr>
          </p:cxnSp>
          <p:cxnSp>
            <p:nvCxnSpPr>
              <p:cNvPr id="219" name="Straight Arrow Connector 17"/>
              <p:cNvCxnSpPr>
                <a:cxnSpLocks noChangeShapeType="1"/>
              </p:cNvCxnSpPr>
              <p:nvPr/>
            </p:nvCxnSpPr>
            <p:spPr bwMode="auto">
              <a:xfrm flipV="1">
                <a:off x="5426547" y="3924686"/>
                <a:ext cx="0" cy="675663"/>
              </a:xfrm>
              <a:prstGeom prst="straightConnector1">
                <a:avLst/>
              </a:prstGeom>
              <a:noFill/>
              <a:ln w="9525">
                <a:solidFill>
                  <a:schemeClr val="tx1"/>
                </a:solidFill>
                <a:round/>
                <a:headEnd/>
                <a:tailEnd type="triangle" w="med" len="med"/>
              </a:ln>
            </p:spPr>
          </p:cxnSp>
          <p:sp>
            <p:nvSpPr>
              <p:cNvPr id="205" name="TextBox 24"/>
              <p:cNvSpPr txBox="1">
                <a:spLocks noChangeArrowheads="1"/>
              </p:cNvSpPr>
              <p:nvPr/>
            </p:nvSpPr>
            <p:spPr bwMode="auto">
              <a:xfrm>
                <a:off x="5008788" y="4191000"/>
                <a:ext cx="587082" cy="246221"/>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pPr>
                <a:r>
                  <a:rPr lang="en-US" sz="1000" b="1" i="1" dirty="0">
                    <a:solidFill>
                      <a:srgbClr val="000000"/>
                    </a:solidFill>
                  </a:rPr>
                  <a:t>(Apr) </a:t>
                </a:r>
              </a:p>
            </p:txBody>
          </p:sp>
          <p:cxnSp>
            <p:nvCxnSpPr>
              <p:cNvPr id="23" name="Straight Arrow Connector 17"/>
              <p:cNvCxnSpPr>
                <a:cxnSpLocks noChangeShapeType="1"/>
              </p:cNvCxnSpPr>
              <p:nvPr/>
            </p:nvCxnSpPr>
            <p:spPr bwMode="auto">
              <a:xfrm flipV="1">
                <a:off x="1465234" y="3913807"/>
                <a:ext cx="0" cy="259157"/>
              </a:xfrm>
              <a:prstGeom prst="straightConnector1">
                <a:avLst/>
              </a:prstGeom>
              <a:noFill/>
              <a:ln w="9525">
                <a:solidFill>
                  <a:schemeClr val="tx1"/>
                </a:solidFill>
                <a:round/>
                <a:headEnd/>
                <a:tailEnd type="triangle" w="med" len="med"/>
              </a:ln>
            </p:spPr>
          </p:cxnSp>
          <p:cxnSp>
            <p:nvCxnSpPr>
              <p:cNvPr id="33" name="Straight Arrow Connector 17"/>
              <p:cNvCxnSpPr>
                <a:cxnSpLocks noChangeShapeType="1"/>
              </p:cNvCxnSpPr>
              <p:nvPr/>
            </p:nvCxnSpPr>
            <p:spPr bwMode="auto">
              <a:xfrm flipV="1">
                <a:off x="5591595" y="3927319"/>
                <a:ext cx="0" cy="950529"/>
              </a:xfrm>
              <a:prstGeom prst="straightConnector1">
                <a:avLst/>
              </a:prstGeom>
              <a:noFill/>
              <a:ln w="9525">
                <a:solidFill>
                  <a:schemeClr val="tx1"/>
                </a:solidFill>
                <a:round/>
                <a:headEnd/>
                <a:tailEnd type="triangle" w="med" len="med"/>
              </a:ln>
            </p:spPr>
          </p:cxnSp>
          <p:cxnSp>
            <p:nvCxnSpPr>
              <p:cNvPr id="38" name="Straight Arrow Connector 17"/>
              <p:cNvCxnSpPr>
                <a:cxnSpLocks noChangeShapeType="1"/>
              </p:cNvCxnSpPr>
              <p:nvPr/>
            </p:nvCxnSpPr>
            <p:spPr bwMode="auto">
              <a:xfrm flipH="1" flipV="1">
                <a:off x="5736762" y="3928928"/>
                <a:ext cx="1" cy="265796"/>
              </a:xfrm>
              <a:prstGeom prst="straightConnector1">
                <a:avLst/>
              </a:prstGeom>
              <a:noFill/>
              <a:ln w="9525">
                <a:solidFill>
                  <a:schemeClr val="tx1"/>
                </a:solidFill>
                <a:round/>
                <a:headEnd/>
                <a:tailEnd type="triangle" w="med" len="med"/>
              </a:ln>
            </p:spPr>
          </p:cxnSp>
          <p:cxnSp>
            <p:nvCxnSpPr>
              <p:cNvPr id="190" name="Straight Arrow Connector 17"/>
              <p:cNvCxnSpPr>
                <a:cxnSpLocks noChangeShapeType="1"/>
              </p:cNvCxnSpPr>
              <p:nvPr/>
            </p:nvCxnSpPr>
            <p:spPr bwMode="auto">
              <a:xfrm flipV="1">
                <a:off x="2030437" y="3894101"/>
                <a:ext cx="0" cy="685007"/>
              </a:xfrm>
              <a:prstGeom prst="straightConnector1">
                <a:avLst/>
              </a:prstGeom>
              <a:noFill/>
              <a:ln w="9525">
                <a:solidFill>
                  <a:schemeClr val="tx1"/>
                </a:solidFill>
                <a:round/>
                <a:headEnd/>
                <a:tailEnd type="triangle" w="med" len="med"/>
              </a:ln>
            </p:spPr>
          </p:cxnSp>
          <p:cxnSp>
            <p:nvCxnSpPr>
              <p:cNvPr id="191" name="Straight Arrow Connector 17"/>
              <p:cNvCxnSpPr>
                <a:cxnSpLocks noChangeShapeType="1"/>
              </p:cNvCxnSpPr>
              <p:nvPr/>
            </p:nvCxnSpPr>
            <p:spPr bwMode="auto">
              <a:xfrm flipV="1">
                <a:off x="4087269" y="3892962"/>
                <a:ext cx="0" cy="259157"/>
              </a:xfrm>
              <a:prstGeom prst="straightConnector1">
                <a:avLst/>
              </a:prstGeom>
              <a:noFill/>
              <a:ln w="9525">
                <a:solidFill>
                  <a:schemeClr val="tx1"/>
                </a:solidFill>
                <a:round/>
                <a:headEnd/>
                <a:tailEnd type="triangle" w="med" len="med"/>
              </a:ln>
            </p:spPr>
          </p:cxnSp>
          <p:sp>
            <p:nvSpPr>
              <p:cNvPr id="192" name="TextBox 24"/>
              <p:cNvSpPr txBox="1">
                <a:spLocks noChangeArrowheads="1"/>
              </p:cNvSpPr>
              <p:nvPr/>
            </p:nvSpPr>
            <p:spPr bwMode="auto">
              <a:xfrm>
                <a:off x="1121416" y="4153256"/>
                <a:ext cx="587082" cy="24622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000" b="1" i="1" dirty="0">
                    <a:solidFill>
                      <a:srgbClr val="000000"/>
                    </a:solidFill>
                  </a:rPr>
                  <a:t>(Mar) </a:t>
                </a:r>
              </a:p>
            </p:txBody>
          </p:sp>
          <p:sp>
            <p:nvSpPr>
              <p:cNvPr id="193" name="TextBox 24"/>
              <p:cNvSpPr txBox="1">
                <a:spLocks noChangeArrowheads="1"/>
              </p:cNvSpPr>
              <p:nvPr/>
            </p:nvSpPr>
            <p:spPr bwMode="auto">
              <a:xfrm>
                <a:off x="1700832" y="4579108"/>
                <a:ext cx="587082" cy="24622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000" b="1" i="1" dirty="0">
                    <a:solidFill>
                      <a:srgbClr val="000000"/>
                    </a:solidFill>
                  </a:rPr>
                  <a:t>(Aug) </a:t>
                </a:r>
              </a:p>
            </p:txBody>
          </p:sp>
          <p:sp>
            <p:nvSpPr>
              <p:cNvPr id="194" name="TextBox 24"/>
              <p:cNvSpPr txBox="1">
                <a:spLocks noChangeArrowheads="1"/>
              </p:cNvSpPr>
              <p:nvPr/>
            </p:nvSpPr>
            <p:spPr bwMode="auto">
              <a:xfrm>
                <a:off x="2682348" y="4152119"/>
                <a:ext cx="587082" cy="24622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000" b="1" i="1" dirty="0">
                    <a:solidFill>
                      <a:srgbClr val="000000"/>
                    </a:solidFill>
                  </a:rPr>
                  <a:t>(Feb) </a:t>
                </a:r>
              </a:p>
            </p:txBody>
          </p:sp>
          <p:cxnSp>
            <p:nvCxnSpPr>
              <p:cNvPr id="195" name="Straight Arrow Connector 17"/>
              <p:cNvCxnSpPr>
                <a:cxnSpLocks noChangeShapeType="1"/>
              </p:cNvCxnSpPr>
              <p:nvPr/>
            </p:nvCxnSpPr>
            <p:spPr bwMode="auto">
              <a:xfrm flipV="1">
                <a:off x="2955185" y="3897931"/>
                <a:ext cx="0" cy="259157"/>
              </a:xfrm>
              <a:prstGeom prst="straightConnector1">
                <a:avLst/>
              </a:prstGeom>
              <a:noFill/>
              <a:ln w="9525">
                <a:solidFill>
                  <a:schemeClr val="tx1"/>
                </a:solidFill>
                <a:round/>
                <a:headEnd/>
                <a:tailEnd type="triangle" w="med" len="med"/>
              </a:ln>
            </p:spPr>
          </p:cxnSp>
          <p:cxnSp>
            <p:nvCxnSpPr>
              <p:cNvPr id="196" name="Straight Arrow Connector 17"/>
              <p:cNvCxnSpPr>
                <a:cxnSpLocks noChangeShapeType="1"/>
              </p:cNvCxnSpPr>
              <p:nvPr/>
            </p:nvCxnSpPr>
            <p:spPr bwMode="auto">
              <a:xfrm flipV="1">
                <a:off x="3406682" y="3885229"/>
                <a:ext cx="0" cy="685007"/>
              </a:xfrm>
              <a:prstGeom prst="straightConnector1">
                <a:avLst/>
              </a:prstGeom>
              <a:noFill/>
              <a:ln w="9525">
                <a:solidFill>
                  <a:schemeClr val="tx1"/>
                </a:solidFill>
                <a:round/>
                <a:headEnd/>
                <a:tailEnd type="triangle" w="med" len="med"/>
              </a:ln>
            </p:spPr>
          </p:cxnSp>
          <p:sp>
            <p:nvSpPr>
              <p:cNvPr id="197" name="TextBox 24"/>
              <p:cNvSpPr txBox="1">
                <a:spLocks noChangeArrowheads="1"/>
              </p:cNvSpPr>
              <p:nvPr/>
            </p:nvSpPr>
            <p:spPr bwMode="auto">
              <a:xfrm>
                <a:off x="3065920" y="4579108"/>
                <a:ext cx="587082" cy="246221"/>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pPr>
                <a:r>
                  <a:rPr lang="en-US" sz="1000" b="1" i="1" dirty="0">
                    <a:solidFill>
                      <a:srgbClr val="000000"/>
                    </a:solidFill>
                  </a:rPr>
                  <a:t>(May) </a:t>
                </a:r>
              </a:p>
            </p:txBody>
          </p:sp>
          <p:sp>
            <p:nvSpPr>
              <p:cNvPr id="200" name="TextBox 24"/>
              <p:cNvSpPr txBox="1">
                <a:spLocks noChangeArrowheads="1"/>
              </p:cNvSpPr>
              <p:nvPr/>
            </p:nvSpPr>
            <p:spPr bwMode="auto">
              <a:xfrm>
                <a:off x="4810116" y="4754738"/>
                <a:ext cx="587082" cy="246221"/>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pPr>
                <a:r>
                  <a:rPr lang="en-US" sz="1000" b="1" i="1" dirty="0">
                    <a:solidFill>
                      <a:srgbClr val="000000"/>
                    </a:solidFill>
                  </a:rPr>
                  <a:t>(Mar) </a:t>
                </a:r>
              </a:p>
            </p:txBody>
          </p:sp>
          <p:cxnSp>
            <p:nvCxnSpPr>
              <p:cNvPr id="201" name="Straight Arrow Connector 17"/>
              <p:cNvCxnSpPr>
                <a:cxnSpLocks noChangeShapeType="1"/>
              </p:cNvCxnSpPr>
              <p:nvPr/>
            </p:nvCxnSpPr>
            <p:spPr bwMode="auto">
              <a:xfrm flipV="1">
                <a:off x="4931078" y="3913807"/>
                <a:ext cx="0" cy="194668"/>
              </a:xfrm>
              <a:prstGeom prst="straightConnector1">
                <a:avLst/>
              </a:prstGeom>
              <a:noFill/>
              <a:ln w="9525">
                <a:solidFill>
                  <a:schemeClr val="tx1"/>
                </a:solidFill>
                <a:round/>
                <a:headEnd/>
                <a:tailEnd type="triangle" w="med" len="med"/>
              </a:ln>
            </p:spPr>
          </p:cxnSp>
          <p:cxnSp>
            <p:nvCxnSpPr>
              <p:cNvPr id="202" name="Straight Arrow Connector 17"/>
              <p:cNvCxnSpPr>
                <a:cxnSpLocks noChangeShapeType="1"/>
              </p:cNvCxnSpPr>
              <p:nvPr/>
            </p:nvCxnSpPr>
            <p:spPr bwMode="auto">
              <a:xfrm flipV="1">
                <a:off x="5000239" y="3915341"/>
                <a:ext cx="0" cy="685007"/>
              </a:xfrm>
              <a:prstGeom prst="straightConnector1">
                <a:avLst/>
              </a:prstGeom>
              <a:noFill/>
              <a:ln w="9525">
                <a:solidFill>
                  <a:schemeClr val="tx1"/>
                </a:solidFill>
                <a:round/>
                <a:headEnd/>
                <a:tailEnd type="triangle" w="med" len="med"/>
              </a:ln>
            </p:spPr>
          </p:cxnSp>
          <p:sp>
            <p:nvSpPr>
              <p:cNvPr id="203" name="TextBox 24"/>
              <p:cNvSpPr txBox="1">
                <a:spLocks noChangeArrowheads="1"/>
              </p:cNvSpPr>
              <p:nvPr/>
            </p:nvSpPr>
            <p:spPr bwMode="auto">
              <a:xfrm>
                <a:off x="4579509" y="4144386"/>
                <a:ext cx="587082" cy="246221"/>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pPr>
                <a:r>
                  <a:rPr lang="en-US" sz="1000" b="1" i="1" dirty="0">
                    <a:solidFill>
                      <a:srgbClr val="000000"/>
                    </a:solidFill>
                  </a:rPr>
                  <a:t>(Feb) </a:t>
                </a:r>
              </a:p>
            </p:txBody>
          </p:sp>
          <p:cxnSp>
            <p:nvCxnSpPr>
              <p:cNvPr id="204" name="Straight Arrow Connector 17"/>
              <p:cNvCxnSpPr>
                <a:cxnSpLocks noChangeShapeType="1"/>
              </p:cNvCxnSpPr>
              <p:nvPr/>
            </p:nvCxnSpPr>
            <p:spPr bwMode="auto">
              <a:xfrm flipV="1">
                <a:off x="5103657" y="3917659"/>
                <a:ext cx="0" cy="842959"/>
              </a:xfrm>
              <a:prstGeom prst="straightConnector1">
                <a:avLst/>
              </a:prstGeom>
              <a:noFill/>
              <a:ln w="9525">
                <a:solidFill>
                  <a:schemeClr val="tx1"/>
                </a:solidFill>
                <a:round/>
                <a:headEnd/>
                <a:tailEnd type="triangle" w="med" len="med"/>
              </a:ln>
            </p:spPr>
          </p:cxnSp>
          <p:sp>
            <p:nvSpPr>
              <p:cNvPr id="207" name="TextBox 24"/>
              <p:cNvSpPr txBox="1">
                <a:spLocks noChangeArrowheads="1"/>
              </p:cNvSpPr>
              <p:nvPr/>
            </p:nvSpPr>
            <p:spPr bwMode="auto">
              <a:xfrm>
                <a:off x="4613039" y="4445105"/>
                <a:ext cx="587082" cy="246221"/>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pPr>
                <a:r>
                  <a:rPr lang="en-US" sz="1000" b="1" i="1" dirty="0">
                    <a:solidFill>
                      <a:srgbClr val="000000"/>
                    </a:solidFill>
                  </a:rPr>
                  <a:t>(Feb) </a:t>
                </a:r>
              </a:p>
            </p:txBody>
          </p:sp>
          <p:cxnSp>
            <p:nvCxnSpPr>
              <p:cNvPr id="217" name="Straight Arrow Connector 17"/>
              <p:cNvCxnSpPr>
                <a:cxnSpLocks noChangeShapeType="1"/>
              </p:cNvCxnSpPr>
              <p:nvPr/>
            </p:nvCxnSpPr>
            <p:spPr bwMode="auto">
              <a:xfrm flipV="1">
                <a:off x="5270066" y="3918571"/>
                <a:ext cx="0" cy="259157"/>
              </a:xfrm>
              <a:prstGeom prst="straightConnector1">
                <a:avLst/>
              </a:prstGeom>
              <a:noFill/>
              <a:ln w="9525">
                <a:solidFill>
                  <a:schemeClr val="tx1"/>
                </a:solidFill>
                <a:round/>
                <a:headEnd/>
                <a:tailEnd type="triangle" w="med" len="med"/>
              </a:ln>
            </p:spPr>
          </p:cxnSp>
          <p:sp>
            <p:nvSpPr>
              <p:cNvPr id="218" name="TextBox 24"/>
              <p:cNvSpPr txBox="1">
                <a:spLocks noChangeArrowheads="1"/>
              </p:cNvSpPr>
              <p:nvPr/>
            </p:nvSpPr>
            <p:spPr bwMode="auto">
              <a:xfrm>
                <a:off x="5181600" y="4570236"/>
                <a:ext cx="587082" cy="246221"/>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pPr>
                <a:r>
                  <a:rPr lang="en-US" sz="1000" b="1" i="1" dirty="0">
                    <a:solidFill>
                      <a:srgbClr val="000000"/>
                    </a:solidFill>
                  </a:rPr>
                  <a:t>(May) </a:t>
                </a:r>
              </a:p>
            </p:txBody>
          </p:sp>
          <p:sp>
            <p:nvSpPr>
              <p:cNvPr id="222" name="TextBox 24"/>
              <p:cNvSpPr txBox="1">
                <a:spLocks noChangeArrowheads="1"/>
              </p:cNvSpPr>
              <p:nvPr/>
            </p:nvSpPr>
            <p:spPr bwMode="auto">
              <a:xfrm>
                <a:off x="5274035" y="4877848"/>
                <a:ext cx="587082" cy="246221"/>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pPr>
                <a:r>
                  <a:rPr lang="en-US" sz="1000" b="1" i="1" dirty="0">
                    <a:solidFill>
                      <a:srgbClr val="000000"/>
                    </a:solidFill>
                  </a:rPr>
                  <a:t>(Jun) </a:t>
                </a:r>
              </a:p>
            </p:txBody>
          </p:sp>
          <p:sp>
            <p:nvSpPr>
              <p:cNvPr id="223" name="TextBox 24"/>
              <p:cNvSpPr txBox="1">
                <a:spLocks noChangeArrowheads="1"/>
              </p:cNvSpPr>
              <p:nvPr/>
            </p:nvSpPr>
            <p:spPr bwMode="auto">
              <a:xfrm>
                <a:off x="5476688" y="4191000"/>
                <a:ext cx="587082" cy="246221"/>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pPr>
                <a:r>
                  <a:rPr lang="en-US" sz="1000" b="1" i="1" dirty="0">
                    <a:solidFill>
                      <a:srgbClr val="000000"/>
                    </a:solidFill>
                  </a:rPr>
                  <a:t>(Jul) </a:t>
                </a:r>
              </a:p>
            </p:txBody>
          </p:sp>
          <p:sp>
            <p:nvSpPr>
              <p:cNvPr id="226" name="TextBox 24"/>
              <p:cNvSpPr txBox="1">
                <a:spLocks noChangeArrowheads="1"/>
              </p:cNvSpPr>
              <p:nvPr/>
            </p:nvSpPr>
            <p:spPr bwMode="auto">
              <a:xfrm>
                <a:off x="5715000" y="4631627"/>
                <a:ext cx="587082" cy="246221"/>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pPr>
                <a:r>
                  <a:rPr lang="en-US" sz="1000" b="1" i="1" dirty="0">
                    <a:solidFill>
                      <a:srgbClr val="000000"/>
                    </a:solidFill>
                  </a:rPr>
                  <a:t>(Aug) </a:t>
                </a:r>
              </a:p>
            </p:txBody>
          </p:sp>
          <p:sp>
            <p:nvSpPr>
              <p:cNvPr id="230" name="TextBox 24"/>
              <p:cNvSpPr txBox="1">
                <a:spLocks noChangeArrowheads="1"/>
              </p:cNvSpPr>
              <p:nvPr/>
            </p:nvSpPr>
            <p:spPr bwMode="auto">
              <a:xfrm>
                <a:off x="3780931" y="4163944"/>
                <a:ext cx="587082" cy="24622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000" b="1" i="1" dirty="0">
                    <a:solidFill>
                      <a:srgbClr val="000000"/>
                    </a:solidFill>
                  </a:rPr>
                  <a:t>(Aug) </a:t>
                </a:r>
              </a:p>
            </p:txBody>
          </p:sp>
          <p:cxnSp>
            <p:nvCxnSpPr>
              <p:cNvPr id="231" name="Straight Arrow Connector 17"/>
              <p:cNvCxnSpPr>
                <a:cxnSpLocks noChangeShapeType="1"/>
              </p:cNvCxnSpPr>
              <p:nvPr/>
            </p:nvCxnSpPr>
            <p:spPr bwMode="auto">
              <a:xfrm flipH="1" flipV="1">
                <a:off x="4447674" y="3907205"/>
                <a:ext cx="122" cy="784121"/>
              </a:xfrm>
              <a:prstGeom prst="straightConnector1">
                <a:avLst/>
              </a:prstGeom>
              <a:noFill/>
              <a:ln w="9525">
                <a:solidFill>
                  <a:schemeClr val="tx1"/>
                </a:solidFill>
                <a:round/>
                <a:headEnd/>
                <a:tailEnd type="triangle" w="med" len="med"/>
              </a:ln>
            </p:spPr>
          </p:cxnSp>
          <p:sp>
            <p:nvSpPr>
              <p:cNvPr id="232" name="TextBox 24"/>
              <p:cNvSpPr txBox="1">
                <a:spLocks noChangeArrowheads="1"/>
              </p:cNvSpPr>
              <p:nvPr/>
            </p:nvSpPr>
            <p:spPr bwMode="auto">
              <a:xfrm>
                <a:off x="4105775" y="4648200"/>
                <a:ext cx="618625" cy="24622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000" b="1" i="1" dirty="0">
                    <a:solidFill>
                      <a:srgbClr val="000000"/>
                    </a:solidFill>
                  </a:rPr>
                  <a:t>(Nov) </a:t>
                </a:r>
              </a:p>
            </p:txBody>
          </p:sp>
        </p:grpSp>
      </p:grpSp>
    </p:spTree>
    <p:extLst>
      <p:ext uri="{BB962C8B-B14F-4D97-AF65-F5344CB8AC3E}">
        <p14:creationId xmlns:p14="http://schemas.microsoft.com/office/powerpoint/2010/main" val="1307274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Feedback</a:t>
            </a:r>
          </a:p>
        </p:txBody>
      </p:sp>
      <p:sp>
        <p:nvSpPr>
          <p:cNvPr id="4" name="Slide Number Placeholder 3"/>
          <p:cNvSpPr>
            <a:spLocks noGrp="1"/>
          </p:cNvSpPr>
          <p:nvPr>
            <p:ph type="sldNum" sz="quarter" idx="12"/>
          </p:nvPr>
        </p:nvSpPr>
        <p:spPr/>
        <p:txBody>
          <a:bodyPr/>
          <a:lstStyle/>
          <a:p>
            <a:fld id="{7D0B8FF3-EF79-44F3-9499-3B46619CF25F}" type="slidenum">
              <a:rPr lang="en-US" smtClean="0">
                <a:solidFill>
                  <a:prstClr val="black">
                    <a:tint val="75000"/>
                  </a:prstClr>
                </a:solidFill>
              </a:rPr>
              <a:pPr/>
              <a:t>13</a:t>
            </a:fld>
            <a:endParaRPr lang="en-US" dirty="0">
              <a:solidFill>
                <a:prstClr val="black">
                  <a:tint val="75000"/>
                </a:prstClr>
              </a:solidFill>
            </a:endParaRPr>
          </a:p>
        </p:txBody>
      </p:sp>
      <p:sp>
        <p:nvSpPr>
          <p:cNvPr id="13" name="Rounded Rectangular Callout 12"/>
          <p:cNvSpPr/>
          <p:nvPr/>
        </p:nvSpPr>
        <p:spPr>
          <a:xfrm>
            <a:off x="175749" y="1219200"/>
            <a:ext cx="3810000" cy="762000"/>
          </a:xfrm>
          <a:prstGeom prst="wedgeRoundRectCallout">
            <a:avLst>
              <a:gd name="adj1" fmla="val -46417"/>
              <a:gd name="adj2" fmla="val 66279"/>
              <a:gd name="adj3" fmla="val 16667"/>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The use of  industry standard metrics to determine financial ability to carry out </a:t>
            </a:r>
            <a:r>
              <a:rPr lang="en-US" sz="1600" dirty="0" smtClean="0"/>
              <a:t>obligations</a:t>
            </a:r>
            <a:endParaRPr lang="en-US" sz="1600" dirty="0"/>
          </a:p>
        </p:txBody>
      </p:sp>
      <p:sp>
        <p:nvSpPr>
          <p:cNvPr id="14" name="Rounded Rectangular Callout 13"/>
          <p:cNvSpPr/>
          <p:nvPr/>
        </p:nvSpPr>
        <p:spPr>
          <a:xfrm>
            <a:off x="175749" y="3708911"/>
            <a:ext cx="3810000" cy="786889"/>
          </a:xfrm>
          <a:prstGeom prst="wedgeRoundRectCallout">
            <a:avLst>
              <a:gd name="adj1" fmla="val -32998"/>
              <a:gd name="adj2" fmla="val 111262"/>
              <a:gd name="adj3" fmla="val 16667"/>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Provide for the timely release of bonds</a:t>
            </a:r>
          </a:p>
        </p:txBody>
      </p:sp>
      <p:sp>
        <p:nvSpPr>
          <p:cNvPr id="16" name="Rounded Rectangular Callout 15"/>
          <p:cNvSpPr/>
          <p:nvPr/>
        </p:nvSpPr>
        <p:spPr>
          <a:xfrm>
            <a:off x="3794182" y="3013496"/>
            <a:ext cx="4297392" cy="595670"/>
          </a:xfrm>
          <a:prstGeom prst="wedgeRoundRectCallout">
            <a:avLst>
              <a:gd name="adj1" fmla="val -929"/>
              <a:gd name="adj2" fmla="val 77930"/>
              <a:gd name="adj3" fmla="val 16667"/>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Use the net liability for each company as opposed to 100% of the liability</a:t>
            </a:r>
          </a:p>
        </p:txBody>
      </p:sp>
      <p:sp>
        <p:nvSpPr>
          <p:cNvPr id="17" name="Rounded Rectangular Callout 16"/>
          <p:cNvSpPr/>
          <p:nvPr/>
        </p:nvSpPr>
        <p:spPr>
          <a:xfrm>
            <a:off x="4953000" y="1646750"/>
            <a:ext cx="3276597" cy="863089"/>
          </a:xfrm>
          <a:prstGeom prst="wedgeRoundRectCallout">
            <a:avLst>
              <a:gd name="adj1" fmla="val 1820"/>
              <a:gd name="adj2" fmla="val 84878"/>
              <a:gd name="adj3" fmla="val 16667"/>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Eliminate the concept of other exempt partners in the lease </a:t>
            </a:r>
          </a:p>
        </p:txBody>
      </p:sp>
      <p:sp>
        <p:nvSpPr>
          <p:cNvPr id="18" name="Rounded Rectangular Callout 17"/>
          <p:cNvSpPr/>
          <p:nvPr/>
        </p:nvSpPr>
        <p:spPr>
          <a:xfrm>
            <a:off x="4876800" y="3845048"/>
            <a:ext cx="3939049" cy="634489"/>
          </a:xfrm>
          <a:prstGeom prst="wedgeRoundRectCallout">
            <a:avLst>
              <a:gd name="adj1" fmla="val -7162"/>
              <a:gd name="adj2" fmla="val 74292"/>
              <a:gd name="adj3" fmla="val 16667"/>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smtClean="0"/>
          </a:p>
          <a:p>
            <a:r>
              <a:rPr lang="en-US" sz="1600" dirty="0" smtClean="0"/>
              <a:t>Avoid </a:t>
            </a:r>
            <a:r>
              <a:rPr lang="en-US" sz="1600" dirty="0"/>
              <a:t>double-bonding </a:t>
            </a:r>
            <a:r>
              <a:rPr lang="en-US" sz="1600" dirty="0" smtClean="0"/>
              <a:t>or “redundant </a:t>
            </a:r>
            <a:r>
              <a:rPr lang="en-US" sz="1600" dirty="0"/>
              <a:t>bonding”</a:t>
            </a:r>
          </a:p>
          <a:p>
            <a:endParaRPr lang="en-US" sz="1600" dirty="0"/>
          </a:p>
        </p:txBody>
      </p:sp>
      <p:sp>
        <p:nvSpPr>
          <p:cNvPr id="19" name="Rounded Rectangular Callout 18"/>
          <p:cNvSpPr/>
          <p:nvPr/>
        </p:nvSpPr>
        <p:spPr>
          <a:xfrm>
            <a:off x="1775949" y="4800600"/>
            <a:ext cx="5638800" cy="786889"/>
          </a:xfrm>
          <a:prstGeom prst="wedgeRoundRectCallout">
            <a:avLst>
              <a:gd name="adj1" fmla="val 37489"/>
              <a:gd name="adj2" fmla="val 70029"/>
              <a:gd name="adj3" fmla="val 16667"/>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Increase the number of financial instruments that can be used to provide financial assurance</a:t>
            </a:r>
          </a:p>
        </p:txBody>
      </p:sp>
      <p:sp>
        <p:nvSpPr>
          <p:cNvPr id="20" name="Footer Placeholder 1"/>
          <p:cNvSpPr txBox="1">
            <a:spLocks/>
          </p:cNvSpPr>
          <p:nvPr/>
        </p:nvSpPr>
        <p:spPr>
          <a:xfrm>
            <a:off x="817416" y="5867400"/>
            <a:ext cx="6954984" cy="685800"/>
          </a:xfrm>
          <a:prstGeom prst="rect">
            <a:avLst/>
          </a:prstGeom>
          <a:ln w="19050">
            <a:solidFill>
              <a:schemeClr val="tx1"/>
            </a:solidFill>
          </a:ln>
        </p:spPr>
        <p:txBody>
          <a:bodyPr lIns="91027" tIns="45516" rIns="91027" bIns="45516" anchor="ct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454175" algn="l" rtl="0" fontAlgn="base">
              <a:spcBef>
                <a:spcPct val="0"/>
              </a:spcBef>
              <a:spcAft>
                <a:spcPct val="0"/>
              </a:spcAft>
              <a:defRPr kern="1200">
                <a:solidFill>
                  <a:schemeClr val="tx1"/>
                </a:solidFill>
                <a:latin typeface="Arial" charset="0"/>
                <a:ea typeface="+mn-ea"/>
                <a:cs typeface="+mn-cs"/>
              </a:defRPr>
            </a:lvl2pPr>
            <a:lvl3pPr marL="908353" algn="l" rtl="0" fontAlgn="base">
              <a:spcBef>
                <a:spcPct val="0"/>
              </a:spcBef>
              <a:spcAft>
                <a:spcPct val="0"/>
              </a:spcAft>
              <a:defRPr kern="1200">
                <a:solidFill>
                  <a:schemeClr val="tx1"/>
                </a:solidFill>
                <a:latin typeface="Arial" charset="0"/>
                <a:ea typeface="+mn-ea"/>
                <a:cs typeface="+mn-cs"/>
              </a:defRPr>
            </a:lvl3pPr>
            <a:lvl4pPr marL="1362531" algn="l" rtl="0" fontAlgn="base">
              <a:spcBef>
                <a:spcPct val="0"/>
              </a:spcBef>
              <a:spcAft>
                <a:spcPct val="0"/>
              </a:spcAft>
              <a:defRPr kern="1200">
                <a:solidFill>
                  <a:schemeClr val="tx1"/>
                </a:solidFill>
                <a:latin typeface="Arial" charset="0"/>
                <a:ea typeface="+mn-ea"/>
                <a:cs typeface="+mn-cs"/>
              </a:defRPr>
            </a:lvl4pPr>
            <a:lvl5pPr marL="1816706" algn="l" rtl="0" fontAlgn="base">
              <a:spcBef>
                <a:spcPct val="0"/>
              </a:spcBef>
              <a:spcAft>
                <a:spcPct val="0"/>
              </a:spcAft>
              <a:defRPr kern="1200">
                <a:solidFill>
                  <a:schemeClr val="tx1"/>
                </a:solidFill>
                <a:latin typeface="Arial" charset="0"/>
                <a:ea typeface="+mn-ea"/>
                <a:cs typeface="+mn-cs"/>
              </a:defRPr>
            </a:lvl5pPr>
            <a:lvl6pPr marL="2270887" algn="l" defTabSz="908353" rtl="0" eaLnBrk="1" latinLnBrk="0" hangingPunct="1">
              <a:defRPr kern="1200">
                <a:solidFill>
                  <a:schemeClr val="tx1"/>
                </a:solidFill>
                <a:latin typeface="Arial" charset="0"/>
                <a:ea typeface="+mn-ea"/>
                <a:cs typeface="+mn-cs"/>
              </a:defRPr>
            </a:lvl6pPr>
            <a:lvl7pPr marL="2725057" algn="l" defTabSz="908353" rtl="0" eaLnBrk="1" latinLnBrk="0" hangingPunct="1">
              <a:defRPr kern="1200">
                <a:solidFill>
                  <a:schemeClr val="tx1"/>
                </a:solidFill>
                <a:latin typeface="Arial" charset="0"/>
                <a:ea typeface="+mn-ea"/>
                <a:cs typeface="+mn-cs"/>
              </a:defRPr>
            </a:lvl7pPr>
            <a:lvl8pPr marL="3179228" algn="l" defTabSz="908353" rtl="0" eaLnBrk="1" latinLnBrk="0" hangingPunct="1">
              <a:defRPr kern="1200">
                <a:solidFill>
                  <a:schemeClr val="tx1"/>
                </a:solidFill>
                <a:latin typeface="Arial" charset="0"/>
                <a:ea typeface="+mn-ea"/>
                <a:cs typeface="+mn-cs"/>
              </a:defRPr>
            </a:lvl8pPr>
            <a:lvl9pPr marL="3633412" algn="l" defTabSz="908353" rtl="0" eaLnBrk="1" latinLnBrk="0" hangingPunct="1">
              <a:defRPr kern="1200">
                <a:solidFill>
                  <a:schemeClr val="tx1"/>
                </a:solidFill>
                <a:latin typeface="Arial" charset="0"/>
                <a:ea typeface="+mn-ea"/>
                <a:cs typeface="+mn-cs"/>
              </a:defRPr>
            </a:lvl9pPr>
          </a:lstStyle>
          <a:p>
            <a:r>
              <a:rPr lang="en-US" sz="1600" b="1" dirty="0"/>
              <a:t>Although industry’s </a:t>
            </a:r>
            <a:r>
              <a:rPr lang="en-US" sz="1600" b="1" dirty="0" smtClean="0"/>
              <a:t>concerns </a:t>
            </a:r>
            <a:r>
              <a:rPr lang="en-US" sz="1600" b="1" dirty="0"/>
              <a:t>vary depending mainly on the size of the company, there are some common </a:t>
            </a:r>
            <a:r>
              <a:rPr lang="en-US" sz="1600" b="1" dirty="0" smtClean="0"/>
              <a:t>themes.</a:t>
            </a:r>
            <a:endParaRPr lang="en-US" sz="1600" b="1" dirty="0"/>
          </a:p>
        </p:txBody>
      </p:sp>
      <p:sp>
        <p:nvSpPr>
          <p:cNvPr id="15" name="Rounded Rectangular Callout 14"/>
          <p:cNvSpPr/>
          <p:nvPr/>
        </p:nvSpPr>
        <p:spPr>
          <a:xfrm>
            <a:off x="1143000" y="2209800"/>
            <a:ext cx="3292581" cy="718868"/>
          </a:xfrm>
          <a:prstGeom prst="wedgeRoundRectCallout">
            <a:avLst>
              <a:gd name="adj1" fmla="val -46417"/>
              <a:gd name="adj2" fmla="val 66279"/>
              <a:gd name="adj3" fmla="val 16667"/>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To </a:t>
            </a:r>
            <a:r>
              <a:rPr lang="en-US" sz="1600" dirty="0"/>
              <a:t>self-insure while at the same time employing non-size biased criteria  </a:t>
            </a:r>
          </a:p>
        </p:txBody>
      </p:sp>
    </p:spTree>
    <p:extLst>
      <p:ext uri="{BB962C8B-B14F-4D97-AF65-F5344CB8AC3E}">
        <p14:creationId xmlns:p14="http://schemas.microsoft.com/office/powerpoint/2010/main" val="1535049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nSpc>
                <a:spcPct val="120000"/>
              </a:lnSpc>
              <a:spcBef>
                <a:spcPts val="0"/>
              </a:spcBef>
              <a:tabLst>
                <a:tab pos="914400" algn="l"/>
                <a:tab pos="1146175" algn="l"/>
              </a:tabLst>
              <a:defRPr/>
            </a:pPr>
            <a:r>
              <a:rPr lang="en-US" dirty="0">
                <a:latin typeface="Arial" pitchFamily="34" charset="0"/>
                <a:cs typeface="Arial" pitchFamily="34" charset="0"/>
              </a:rPr>
              <a:t>In Response to Comments on the Proposed Rule</a:t>
            </a:r>
            <a:br>
              <a:rPr lang="en-US" dirty="0">
                <a:latin typeface="Arial" pitchFamily="34" charset="0"/>
                <a:cs typeface="Arial" pitchFamily="34" charset="0"/>
              </a:rPr>
            </a:br>
            <a:r>
              <a:rPr lang="en-US" dirty="0">
                <a:latin typeface="Arial" pitchFamily="34" charset="0"/>
                <a:cs typeface="Arial" pitchFamily="34" charset="0"/>
              </a:rPr>
              <a:t>AND Lessons Learned</a:t>
            </a:r>
            <a:endParaRPr lang="en-US" sz="2400" dirty="0"/>
          </a:p>
        </p:txBody>
      </p:sp>
      <p:sp>
        <p:nvSpPr>
          <p:cNvPr id="6" name="Content Placeholder 5"/>
          <p:cNvSpPr>
            <a:spLocks noGrp="1"/>
          </p:cNvSpPr>
          <p:nvPr>
            <p:ph idx="1"/>
          </p:nvPr>
        </p:nvSpPr>
        <p:spPr>
          <a:xfrm>
            <a:off x="457200" y="1219200"/>
            <a:ext cx="8229600" cy="4906965"/>
          </a:xfrm>
        </p:spPr>
        <p:txBody>
          <a:bodyPr/>
          <a:lstStyle/>
          <a:p>
            <a:pPr marL="0" indent="0" algn="ctr">
              <a:buNone/>
            </a:pPr>
            <a:r>
              <a:rPr lang="en-US" sz="2000" dirty="0" smtClean="0"/>
              <a:t>In the tailored Financial Plan BOEM will consider deferring supplemental bonding</a:t>
            </a:r>
          </a:p>
          <a:p>
            <a:pPr marL="0" indent="0" algn="ctr">
              <a:buNone/>
            </a:pPr>
            <a:endParaRPr lang="en-US" sz="2000" dirty="0"/>
          </a:p>
          <a:p>
            <a:pPr marL="0" indent="0" algn="ctr">
              <a:buNone/>
            </a:pPr>
            <a:r>
              <a:rPr lang="en-US" sz="2000" b="1" dirty="0" smtClean="0"/>
              <a:t>Decommissioning Assessment</a:t>
            </a:r>
            <a:br>
              <a:rPr lang="en-US" sz="2000" b="1" dirty="0" smtClean="0"/>
            </a:br>
            <a:endParaRPr lang="en-US" sz="2000" b="1" dirty="0" smtClean="0"/>
          </a:p>
          <a:p>
            <a:r>
              <a:rPr lang="en-US" sz="2000" dirty="0" smtClean="0"/>
              <a:t>For disputed BSEE decommissioning assessments, BOEM will require </a:t>
            </a:r>
            <a:r>
              <a:rPr lang="en-US" sz="2000" dirty="0"/>
              <a:t>supplemental bonding </a:t>
            </a:r>
            <a:r>
              <a:rPr lang="en-US" sz="2000" dirty="0" smtClean="0"/>
              <a:t>but may defer the disputed difference.  You will be allotted an adequate time to reconcile the assessment with BSEE.</a:t>
            </a:r>
          </a:p>
        </p:txBody>
      </p:sp>
      <p:sp>
        <p:nvSpPr>
          <p:cNvPr id="4" name="Slide Number Placeholder 3"/>
          <p:cNvSpPr>
            <a:spLocks noGrp="1"/>
          </p:cNvSpPr>
          <p:nvPr>
            <p:ph type="sldNum" sz="quarter" idx="12"/>
          </p:nvPr>
        </p:nvSpPr>
        <p:spPr>
          <a:xfrm>
            <a:off x="457200" y="6345240"/>
            <a:ext cx="2133600" cy="365125"/>
          </a:xfrm>
        </p:spPr>
        <p:txBody>
          <a:bodyPr/>
          <a:lstStyle/>
          <a:p>
            <a:fld id="{7D0B8FF3-EF79-44F3-9499-3B46619CF25F}"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725061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0" indent="0" algn="ctr">
              <a:lnSpc>
                <a:spcPct val="120000"/>
              </a:lnSpc>
              <a:spcBef>
                <a:spcPts val="0"/>
              </a:spcBef>
              <a:tabLst>
                <a:tab pos="914400" algn="l"/>
                <a:tab pos="1146175" algn="l"/>
              </a:tabLst>
              <a:defRPr/>
            </a:pPr>
            <a:r>
              <a:rPr lang="en-US" sz="2400" b="1" dirty="0">
                <a:latin typeface="Arial" pitchFamily="34" charset="0"/>
                <a:cs typeface="Arial" pitchFamily="34" charset="0"/>
              </a:rPr>
              <a:t>In Response to Comments on the Proposed Rule</a:t>
            </a:r>
            <a:br>
              <a:rPr lang="en-US" sz="2400" b="1" dirty="0">
                <a:latin typeface="Arial" pitchFamily="34" charset="0"/>
                <a:cs typeface="Arial" pitchFamily="34" charset="0"/>
              </a:rPr>
            </a:br>
            <a:r>
              <a:rPr lang="en-US" sz="2400" b="1" dirty="0">
                <a:latin typeface="Arial" pitchFamily="34" charset="0"/>
                <a:cs typeface="Arial" pitchFamily="34" charset="0"/>
              </a:rPr>
              <a:t>AND Lessons </a:t>
            </a:r>
            <a:r>
              <a:rPr lang="en-US" sz="2400" b="1" dirty="0" smtClean="0">
                <a:latin typeface="Arial" pitchFamily="34" charset="0"/>
                <a:cs typeface="Arial" pitchFamily="34" charset="0"/>
              </a:rPr>
              <a:t>Learned</a:t>
            </a:r>
            <a:endParaRPr lang="en-US" sz="2400" dirty="0"/>
          </a:p>
        </p:txBody>
      </p:sp>
      <p:sp>
        <p:nvSpPr>
          <p:cNvPr id="6" name="Content Placeholder 5"/>
          <p:cNvSpPr>
            <a:spLocks noGrp="1"/>
          </p:cNvSpPr>
          <p:nvPr>
            <p:ph idx="1"/>
          </p:nvPr>
        </p:nvSpPr>
        <p:spPr/>
        <p:txBody>
          <a:bodyPr/>
          <a:lstStyle/>
          <a:p>
            <a:pPr marL="0" indent="0" algn="ctr">
              <a:buNone/>
            </a:pPr>
            <a:r>
              <a:rPr lang="en-US" sz="2000" dirty="0" smtClean="0"/>
              <a:t>BOEM will consider deferring supplemental bonding</a:t>
            </a:r>
          </a:p>
          <a:p>
            <a:pPr marL="0" indent="0" algn="ctr">
              <a:buNone/>
            </a:pPr>
            <a:endParaRPr lang="en-US" sz="2000" dirty="0" smtClean="0"/>
          </a:p>
          <a:p>
            <a:pPr marL="0" indent="0" algn="ctr">
              <a:buNone/>
            </a:pPr>
            <a:r>
              <a:rPr lang="en-US" sz="2000" b="1" dirty="0" smtClean="0"/>
              <a:t>Exploration Plans</a:t>
            </a:r>
            <a:br>
              <a:rPr lang="en-US" sz="2000" b="1" dirty="0" smtClean="0"/>
            </a:br>
            <a:endParaRPr lang="en-US" sz="2000" b="1" dirty="0" smtClean="0"/>
          </a:p>
          <a:p>
            <a:r>
              <a:rPr lang="en-US" sz="2000" dirty="0" smtClean="0"/>
              <a:t>BOEM can conditionally approve a plan deferring supplemental bonding on the plan until 60 days prior to the first permit application</a:t>
            </a:r>
            <a:br>
              <a:rPr lang="en-US" sz="2000" dirty="0" smtClean="0"/>
            </a:br>
            <a:endParaRPr lang="en-US" sz="2000" dirty="0" smtClean="0"/>
          </a:p>
          <a:p>
            <a:r>
              <a:rPr lang="en-US" sz="2000" dirty="0" smtClean="0"/>
              <a:t>BOEM will work on technology upgrades to further defer supplemental bonding to prior to approval of each well permit application</a:t>
            </a:r>
          </a:p>
        </p:txBody>
      </p:sp>
      <p:sp>
        <p:nvSpPr>
          <p:cNvPr id="4" name="Slide Number Placeholder 3"/>
          <p:cNvSpPr>
            <a:spLocks noGrp="1"/>
          </p:cNvSpPr>
          <p:nvPr>
            <p:ph type="sldNum" sz="quarter" idx="12"/>
          </p:nvPr>
        </p:nvSpPr>
        <p:spPr>
          <a:xfrm>
            <a:off x="457200" y="6345240"/>
            <a:ext cx="2133600" cy="365125"/>
          </a:xfrm>
        </p:spPr>
        <p:txBody>
          <a:bodyPr/>
          <a:lstStyle/>
          <a:p>
            <a:fld id="{7D0B8FF3-EF79-44F3-9499-3B46619CF25F}"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089166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813431" y="5408181"/>
            <a:ext cx="1295400" cy="1324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116453" y="1930226"/>
            <a:ext cx="6496051" cy="749342"/>
          </a:xfrm>
          <a:custGeom>
            <a:avLst/>
            <a:gdLst>
              <a:gd name="connsiteX0" fmla="*/ 130923 w 785523"/>
              <a:gd name="connsiteY0" fmla="*/ 0 h 5455920"/>
              <a:gd name="connsiteX1" fmla="*/ 654600 w 785523"/>
              <a:gd name="connsiteY1" fmla="*/ 0 h 5455920"/>
              <a:gd name="connsiteX2" fmla="*/ 785523 w 785523"/>
              <a:gd name="connsiteY2" fmla="*/ 130923 h 5455920"/>
              <a:gd name="connsiteX3" fmla="*/ 785523 w 785523"/>
              <a:gd name="connsiteY3" fmla="*/ 5455920 h 5455920"/>
              <a:gd name="connsiteX4" fmla="*/ 785523 w 785523"/>
              <a:gd name="connsiteY4" fmla="*/ 5455920 h 5455920"/>
              <a:gd name="connsiteX5" fmla="*/ 0 w 785523"/>
              <a:gd name="connsiteY5" fmla="*/ 5455920 h 5455920"/>
              <a:gd name="connsiteX6" fmla="*/ 0 w 785523"/>
              <a:gd name="connsiteY6" fmla="*/ 5455920 h 5455920"/>
              <a:gd name="connsiteX7" fmla="*/ 0 w 785523"/>
              <a:gd name="connsiteY7" fmla="*/ 130923 h 5455920"/>
              <a:gd name="connsiteX8" fmla="*/ 130923 w 785523"/>
              <a:gd name="connsiteY8" fmla="*/ 0 h 545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523" h="5455920">
                <a:moveTo>
                  <a:pt x="785523" y="909340"/>
                </a:moveTo>
                <a:lnTo>
                  <a:pt x="785523" y="4546580"/>
                </a:lnTo>
                <a:cubicBezTo>
                  <a:pt x="785523" y="5048794"/>
                  <a:pt x="777084" y="5455917"/>
                  <a:pt x="766673" y="5455917"/>
                </a:cubicBezTo>
                <a:lnTo>
                  <a:pt x="0" y="5455917"/>
                </a:lnTo>
                <a:lnTo>
                  <a:pt x="0" y="5455917"/>
                </a:lnTo>
                <a:lnTo>
                  <a:pt x="0" y="3"/>
                </a:lnTo>
                <a:lnTo>
                  <a:pt x="0" y="3"/>
                </a:lnTo>
                <a:lnTo>
                  <a:pt x="766673" y="3"/>
                </a:lnTo>
                <a:cubicBezTo>
                  <a:pt x="777084" y="3"/>
                  <a:pt x="785523" y="407126"/>
                  <a:pt x="785523" y="909340"/>
                </a:cubicBezTo>
                <a:close/>
              </a:path>
            </a:pathLst>
          </a:custGeom>
          <a:solidFill>
            <a:schemeClr val="bg1">
              <a:alpha val="0"/>
            </a:schemeClr>
          </a:solidFill>
          <a:ln w="9525">
            <a:solidFill>
              <a:srgbClr val="0070C0"/>
            </a:solidFill>
          </a:ln>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62171" rIns="285996" bIns="162172" numCol="1" spcCol="1270" anchor="ctr" anchorCtr="0">
            <a:noAutofit/>
          </a:bodyPr>
          <a:lstStyle/>
          <a:p>
            <a:pPr marL="228600" lvl="1" indent="-114300" algn="l" defTabSz="622300">
              <a:lnSpc>
                <a:spcPct val="90000"/>
              </a:lnSpc>
              <a:spcBef>
                <a:spcPct val="0"/>
              </a:spcBef>
              <a:spcAft>
                <a:spcPct val="15000"/>
              </a:spcAft>
              <a:buChar char="••"/>
            </a:pPr>
            <a:r>
              <a:rPr lang="en-US" sz="1400" kern="1200" dirty="0" smtClean="0">
                <a:solidFill>
                  <a:srgbClr val="000000"/>
                </a:solidFill>
              </a:rPr>
              <a:t>Based on the most recent (not more than 12 months old) independently audited financials.</a:t>
            </a:r>
            <a:r>
              <a:rPr lang="en-US" sz="1400" kern="1200" dirty="0" smtClean="0"/>
              <a:t> </a:t>
            </a:r>
            <a:endParaRPr lang="en-US" sz="1400" kern="1200" dirty="0"/>
          </a:p>
        </p:txBody>
      </p:sp>
      <p:sp>
        <p:nvSpPr>
          <p:cNvPr id="10" name="Freeform 9"/>
          <p:cNvSpPr/>
          <p:nvPr/>
        </p:nvSpPr>
        <p:spPr>
          <a:xfrm>
            <a:off x="438150" y="1894101"/>
            <a:ext cx="1981199" cy="785467"/>
          </a:xfrm>
          <a:custGeom>
            <a:avLst/>
            <a:gdLst>
              <a:gd name="connsiteX0" fmla="*/ 0 w 3068955"/>
              <a:gd name="connsiteY0" fmla="*/ 130914 h 785467"/>
              <a:gd name="connsiteX1" fmla="*/ 130914 w 3068955"/>
              <a:gd name="connsiteY1" fmla="*/ 0 h 785467"/>
              <a:gd name="connsiteX2" fmla="*/ 2938041 w 3068955"/>
              <a:gd name="connsiteY2" fmla="*/ 0 h 785467"/>
              <a:gd name="connsiteX3" fmla="*/ 3068955 w 3068955"/>
              <a:gd name="connsiteY3" fmla="*/ 130914 h 785467"/>
              <a:gd name="connsiteX4" fmla="*/ 3068955 w 3068955"/>
              <a:gd name="connsiteY4" fmla="*/ 654553 h 785467"/>
              <a:gd name="connsiteX5" fmla="*/ 2938041 w 3068955"/>
              <a:gd name="connsiteY5" fmla="*/ 785467 h 785467"/>
              <a:gd name="connsiteX6" fmla="*/ 130914 w 3068955"/>
              <a:gd name="connsiteY6" fmla="*/ 785467 h 785467"/>
              <a:gd name="connsiteX7" fmla="*/ 0 w 3068955"/>
              <a:gd name="connsiteY7" fmla="*/ 654553 h 785467"/>
              <a:gd name="connsiteX8" fmla="*/ 0 w 3068955"/>
              <a:gd name="connsiteY8" fmla="*/ 130914 h 78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8955" h="785467">
                <a:moveTo>
                  <a:pt x="0" y="130914"/>
                </a:moveTo>
                <a:cubicBezTo>
                  <a:pt x="0" y="58612"/>
                  <a:pt x="58612" y="0"/>
                  <a:pt x="130914" y="0"/>
                </a:cubicBezTo>
                <a:lnTo>
                  <a:pt x="2938041" y="0"/>
                </a:lnTo>
                <a:cubicBezTo>
                  <a:pt x="3010343" y="0"/>
                  <a:pt x="3068955" y="58612"/>
                  <a:pt x="3068955" y="130914"/>
                </a:cubicBezTo>
                <a:lnTo>
                  <a:pt x="3068955" y="654553"/>
                </a:lnTo>
                <a:cubicBezTo>
                  <a:pt x="3068955" y="726855"/>
                  <a:pt x="3010343" y="785467"/>
                  <a:pt x="2938041" y="785467"/>
                </a:cubicBezTo>
                <a:lnTo>
                  <a:pt x="130914" y="785467"/>
                </a:lnTo>
                <a:cubicBezTo>
                  <a:pt x="58612" y="785467"/>
                  <a:pt x="0" y="726855"/>
                  <a:pt x="0" y="654553"/>
                </a:cubicBezTo>
                <a:lnTo>
                  <a:pt x="0" y="130914"/>
                </a:lnTo>
                <a:close/>
              </a:path>
            </a:pathLst>
          </a:custGeom>
          <a:solidFill>
            <a:schemeClr val="tx2"/>
          </a:solidFill>
          <a:ln>
            <a:solidFill>
              <a:srgbClr val="00CC05"/>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29783" tIns="84063" rIns="129783" bIns="84063" numCol="1" spcCol="1270" anchor="ctr" anchorCtr="0">
            <a:noAutofit/>
          </a:bodyPr>
          <a:lstStyle/>
          <a:p>
            <a:pPr lvl="0" algn="ctr" defTabSz="1066800">
              <a:lnSpc>
                <a:spcPct val="90000"/>
              </a:lnSpc>
              <a:spcBef>
                <a:spcPct val="0"/>
              </a:spcBef>
              <a:spcAft>
                <a:spcPct val="35000"/>
              </a:spcAft>
            </a:pPr>
            <a:r>
              <a:rPr lang="en-US" sz="2000" kern="1200" dirty="0" smtClean="0">
                <a:solidFill>
                  <a:schemeClr val="bg1"/>
                </a:solidFill>
              </a:rPr>
              <a:t>Financial Capacity </a:t>
            </a:r>
            <a:endParaRPr lang="en-US" sz="2000" kern="1200" dirty="0">
              <a:solidFill>
                <a:schemeClr val="bg1"/>
              </a:solidFill>
            </a:endParaRPr>
          </a:p>
        </p:txBody>
      </p:sp>
      <p:sp>
        <p:nvSpPr>
          <p:cNvPr id="11" name="Freeform 10"/>
          <p:cNvSpPr/>
          <p:nvPr/>
        </p:nvSpPr>
        <p:spPr>
          <a:xfrm>
            <a:off x="2114549" y="2788065"/>
            <a:ext cx="6496051" cy="746406"/>
          </a:xfrm>
          <a:custGeom>
            <a:avLst/>
            <a:gdLst>
              <a:gd name="connsiteX0" fmla="*/ 124403 w 746405"/>
              <a:gd name="connsiteY0" fmla="*/ 0 h 5455920"/>
              <a:gd name="connsiteX1" fmla="*/ 622002 w 746405"/>
              <a:gd name="connsiteY1" fmla="*/ 0 h 5455920"/>
              <a:gd name="connsiteX2" fmla="*/ 746405 w 746405"/>
              <a:gd name="connsiteY2" fmla="*/ 124403 h 5455920"/>
              <a:gd name="connsiteX3" fmla="*/ 746405 w 746405"/>
              <a:gd name="connsiteY3" fmla="*/ 5455920 h 5455920"/>
              <a:gd name="connsiteX4" fmla="*/ 746405 w 746405"/>
              <a:gd name="connsiteY4" fmla="*/ 5455920 h 5455920"/>
              <a:gd name="connsiteX5" fmla="*/ 0 w 746405"/>
              <a:gd name="connsiteY5" fmla="*/ 5455920 h 5455920"/>
              <a:gd name="connsiteX6" fmla="*/ 0 w 746405"/>
              <a:gd name="connsiteY6" fmla="*/ 5455920 h 5455920"/>
              <a:gd name="connsiteX7" fmla="*/ 0 w 746405"/>
              <a:gd name="connsiteY7" fmla="*/ 124403 h 5455920"/>
              <a:gd name="connsiteX8" fmla="*/ 124403 w 746405"/>
              <a:gd name="connsiteY8" fmla="*/ 0 h 545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405" h="5455920">
                <a:moveTo>
                  <a:pt x="746405" y="909338"/>
                </a:moveTo>
                <a:lnTo>
                  <a:pt x="746405" y="4546582"/>
                </a:lnTo>
                <a:cubicBezTo>
                  <a:pt x="746405" y="5048794"/>
                  <a:pt x="738785" y="5455916"/>
                  <a:pt x="729386" y="5455916"/>
                </a:cubicBezTo>
                <a:lnTo>
                  <a:pt x="0" y="5455916"/>
                </a:lnTo>
                <a:lnTo>
                  <a:pt x="0" y="5455916"/>
                </a:lnTo>
                <a:lnTo>
                  <a:pt x="0" y="4"/>
                </a:lnTo>
                <a:lnTo>
                  <a:pt x="0" y="4"/>
                </a:lnTo>
                <a:lnTo>
                  <a:pt x="729386" y="4"/>
                </a:lnTo>
                <a:cubicBezTo>
                  <a:pt x="738785" y="4"/>
                  <a:pt x="746405" y="407126"/>
                  <a:pt x="746405" y="909338"/>
                </a:cubicBezTo>
                <a:close/>
              </a:path>
            </a:pathLst>
          </a:custGeom>
          <a:ln w="9525">
            <a:solidFill>
              <a:srgbClr val="0070C0"/>
            </a:solidFill>
          </a:ln>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60261" rIns="284086" bIns="160262" numCol="1" spcCol="1270" anchor="ctr" anchorCtr="0">
            <a:noAutofit/>
          </a:bodyPr>
          <a:lstStyle/>
          <a:p>
            <a:pPr marL="228600" lvl="1" indent="-114300" algn="l" defTabSz="622300">
              <a:lnSpc>
                <a:spcPct val="90000"/>
              </a:lnSpc>
              <a:spcBef>
                <a:spcPct val="0"/>
              </a:spcBef>
              <a:spcAft>
                <a:spcPct val="15000"/>
              </a:spcAft>
              <a:buChar char="••"/>
            </a:pPr>
            <a:r>
              <a:rPr lang="en-US" sz="1400" kern="1200" dirty="0" smtClean="0">
                <a:solidFill>
                  <a:schemeClr val="tx1"/>
                </a:solidFill>
              </a:rPr>
              <a:t>Estimated value of existing OCS lease production and proven reserves of future production.</a:t>
            </a:r>
            <a:endParaRPr lang="en-US" sz="1400" kern="1200" dirty="0">
              <a:solidFill>
                <a:schemeClr val="tx1"/>
              </a:solidFill>
            </a:endParaRPr>
          </a:p>
        </p:txBody>
      </p:sp>
      <p:sp>
        <p:nvSpPr>
          <p:cNvPr id="12" name="Freeform 11"/>
          <p:cNvSpPr/>
          <p:nvPr/>
        </p:nvSpPr>
        <p:spPr>
          <a:xfrm>
            <a:off x="438150" y="2754675"/>
            <a:ext cx="1981199" cy="813182"/>
          </a:xfrm>
          <a:custGeom>
            <a:avLst/>
            <a:gdLst>
              <a:gd name="connsiteX0" fmla="*/ 0 w 3068955"/>
              <a:gd name="connsiteY0" fmla="*/ 135533 h 813182"/>
              <a:gd name="connsiteX1" fmla="*/ 135533 w 3068955"/>
              <a:gd name="connsiteY1" fmla="*/ 0 h 813182"/>
              <a:gd name="connsiteX2" fmla="*/ 2933422 w 3068955"/>
              <a:gd name="connsiteY2" fmla="*/ 0 h 813182"/>
              <a:gd name="connsiteX3" fmla="*/ 3068955 w 3068955"/>
              <a:gd name="connsiteY3" fmla="*/ 135533 h 813182"/>
              <a:gd name="connsiteX4" fmla="*/ 3068955 w 3068955"/>
              <a:gd name="connsiteY4" fmla="*/ 677649 h 813182"/>
              <a:gd name="connsiteX5" fmla="*/ 2933422 w 3068955"/>
              <a:gd name="connsiteY5" fmla="*/ 813182 h 813182"/>
              <a:gd name="connsiteX6" fmla="*/ 135533 w 3068955"/>
              <a:gd name="connsiteY6" fmla="*/ 813182 h 813182"/>
              <a:gd name="connsiteX7" fmla="*/ 0 w 3068955"/>
              <a:gd name="connsiteY7" fmla="*/ 677649 h 813182"/>
              <a:gd name="connsiteX8" fmla="*/ 0 w 3068955"/>
              <a:gd name="connsiteY8" fmla="*/ 135533 h 81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8955" h="813182">
                <a:moveTo>
                  <a:pt x="0" y="135533"/>
                </a:moveTo>
                <a:cubicBezTo>
                  <a:pt x="0" y="60680"/>
                  <a:pt x="60680" y="0"/>
                  <a:pt x="135533" y="0"/>
                </a:cubicBezTo>
                <a:lnTo>
                  <a:pt x="2933422" y="0"/>
                </a:lnTo>
                <a:cubicBezTo>
                  <a:pt x="3008275" y="0"/>
                  <a:pt x="3068955" y="60680"/>
                  <a:pt x="3068955" y="135533"/>
                </a:cubicBezTo>
                <a:lnTo>
                  <a:pt x="3068955" y="677649"/>
                </a:lnTo>
                <a:cubicBezTo>
                  <a:pt x="3068955" y="752502"/>
                  <a:pt x="3008275" y="813182"/>
                  <a:pt x="2933422" y="813182"/>
                </a:cubicBezTo>
                <a:lnTo>
                  <a:pt x="135533" y="813182"/>
                </a:lnTo>
                <a:cubicBezTo>
                  <a:pt x="60680" y="813182"/>
                  <a:pt x="0" y="752502"/>
                  <a:pt x="0" y="677649"/>
                </a:cubicBezTo>
                <a:lnTo>
                  <a:pt x="0" y="135533"/>
                </a:lnTo>
                <a:close/>
              </a:path>
            </a:pathLst>
          </a:custGeom>
          <a:solidFill>
            <a:schemeClr val="tx2"/>
          </a:solidFill>
          <a:ln>
            <a:solidFill>
              <a:srgbClr val="00CC05"/>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31136" tIns="85416" rIns="131136" bIns="85416" numCol="1" spcCol="1270" anchor="ctr" anchorCtr="0">
            <a:noAutofit/>
          </a:bodyPr>
          <a:lstStyle/>
          <a:p>
            <a:pPr lvl="0" algn="ctr" defTabSz="1066800">
              <a:lnSpc>
                <a:spcPct val="90000"/>
              </a:lnSpc>
              <a:spcBef>
                <a:spcPct val="0"/>
              </a:spcBef>
              <a:spcAft>
                <a:spcPct val="35000"/>
              </a:spcAft>
            </a:pPr>
            <a:r>
              <a:rPr lang="en-US" sz="2000" b="0" kern="1200" dirty="0" smtClean="0">
                <a:solidFill>
                  <a:schemeClr val="bg1"/>
                </a:solidFill>
              </a:rPr>
              <a:t>Projected Strength </a:t>
            </a:r>
            <a:endParaRPr lang="en-US" sz="2000" b="0" kern="1200" dirty="0">
              <a:solidFill>
                <a:schemeClr val="bg1"/>
              </a:solidFill>
            </a:endParaRPr>
          </a:p>
        </p:txBody>
      </p:sp>
      <p:sp>
        <p:nvSpPr>
          <p:cNvPr id="13" name="Freeform 12"/>
          <p:cNvSpPr/>
          <p:nvPr/>
        </p:nvSpPr>
        <p:spPr>
          <a:xfrm>
            <a:off x="2114549" y="3684263"/>
            <a:ext cx="6496051" cy="749808"/>
          </a:xfrm>
          <a:custGeom>
            <a:avLst/>
            <a:gdLst>
              <a:gd name="connsiteX0" fmla="*/ 126743 w 760445"/>
              <a:gd name="connsiteY0" fmla="*/ 0 h 5455920"/>
              <a:gd name="connsiteX1" fmla="*/ 633702 w 760445"/>
              <a:gd name="connsiteY1" fmla="*/ 0 h 5455920"/>
              <a:gd name="connsiteX2" fmla="*/ 760445 w 760445"/>
              <a:gd name="connsiteY2" fmla="*/ 126743 h 5455920"/>
              <a:gd name="connsiteX3" fmla="*/ 760445 w 760445"/>
              <a:gd name="connsiteY3" fmla="*/ 5455920 h 5455920"/>
              <a:gd name="connsiteX4" fmla="*/ 760445 w 760445"/>
              <a:gd name="connsiteY4" fmla="*/ 5455920 h 5455920"/>
              <a:gd name="connsiteX5" fmla="*/ 0 w 760445"/>
              <a:gd name="connsiteY5" fmla="*/ 5455920 h 5455920"/>
              <a:gd name="connsiteX6" fmla="*/ 0 w 760445"/>
              <a:gd name="connsiteY6" fmla="*/ 5455920 h 5455920"/>
              <a:gd name="connsiteX7" fmla="*/ 0 w 760445"/>
              <a:gd name="connsiteY7" fmla="*/ 126743 h 5455920"/>
              <a:gd name="connsiteX8" fmla="*/ 126743 w 760445"/>
              <a:gd name="connsiteY8" fmla="*/ 0 h 545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445" h="5455920">
                <a:moveTo>
                  <a:pt x="760445" y="909338"/>
                </a:moveTo>
                <a:lnTo>
                  <a:pt x="760445" y="4546582"/>
                </a:lnTo>
                <a:cubicBezTo>
                  <a:pt x="760445" y="5048792"/>
                  <a:pt x="752536" y="5455916"/>
                  <a:pt x="742780" y="5455916"/>
                </a:cubicBezTo>
                <a:lnTo>
                  <a:pt x="0" y="5455916"/>
                </a:lnTo>
                <a:lnTo>
                  <a:pt x="0" y="5455916"/>
                </a:lnTo>
                <a:lnTo>
                  <a:pt x="0" y="4"/>
                </a:lnTo>
                <a:lnTo>
                  <a:pt x="0" y="4"/>
                </a:lnTo>
                <a:lnTo>
                  <a:pt x="742780" y="4"/>
                </a:lnTo>
                <a:cubicBezTo>
                  <a:pt x="752536" y="4"/>
                  <a:pt x="760445" y="407128"/>
                  <a:pt x="760445" y="909338"/>
                </a:cubicBezTo>
                <a:close/>
              </a:path>
            </a:pathLst>
          </a:custGeom>
          <a:ln w="9525">
            <a:solidFill>
              <a:srgbClr val="0070C0"/>
            </a:solidFill>
          </a:ln>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60947" rIns="284772" bIns="160948" numCol="1" spcCol="1270" anchor="ctr" anchorCtr="0">
            <a:noAutofit/>
          </a:bodyPr>
          <a:lstStyle/>
          <a:p>
            <a:pPr marL="228600" lvl="1" indent="-114300" algn="l" defTabSz="622300">
              <a:lnSpc>
                <a:spcPct val="90000"/>
              </a:lnSpc>
              <a:spcBef>
                <a:spcPct val="0"/>
              </a:spcBef>
              <a:spcAft>
                <a:spcPct val="15000"/>
              </a:spcAft>
              <a:buChar char="••"/>
            </a:pPr>
            <a:r>
              <a:rPr lang="en-US" sz="1400" kern="1200" dirty="0" smtClean="0">
                <a:solidFill>
                  <a:schemeClr val="tx1"/>
                </a:solidFill>
              </a:rPr>
              <a:t>Five years of continuous operation and production on the OCS or onshore.</a:t>
            </a:r>
            <a:endParaRPr lang="en-US" sz="1400" kern="1200" dirty="0">
              <a:solidFill>
                <a:schemeClr val="tx1"/>
              </a:solidFill>
            </a:endParaRPr>
          </a:p>
        </p:txBody>
      </p:sp>
      <p:sp>
        <p:nvSpPr>
          <p:cNvPr id="14" name="Freeform 13"/>
          <p:cNvSpPr/>
          <p:nvPr/>
        </p:nvSpPr>
        <p:spPr>
          <a:xfrm>
            <a:off x="438150" y="3629011"/>
            <a:ext cx="1981199" cy="870947"/>
          </a:xfrm>
          <a:custGeom>
            <a:avLst/>
            <a:gdLst>
              <a:gd name="connsiteX0" fmla="*/ 0 w 3068955"/>
              <a:gd name="connsiteY0" fmla="*/ 145161 h 870947"/>
              <a:gd name="connsiteX1" fmla="*/ 145161 w 3068955"/>
              <a:gd name="connsiteY1" fmla="*/ 0 h 870947"/>
              <a:gd name="connsiteX2" fmla="*/ 2923794 w 3068955"/>
              <a:gd name="connsiteY2" fmla="*/ 0 h 870947"/>
              <a:gd name="connsiteX3" fmla="*/ 3068955 w 3068955"/>
              <a:gd name="connsiteY3" fmla="*/ 145161 h 870947"/>
              <a:gd name="connsiteX4" fmla="*/ 3068955 w 3068955"/>
              <a:gd name="connsiteY4" fmla="*/ 725786 h 870947"/>
              <a:gd name="connsiteX5" fmla="*/ 2923794 w 3068955"/>
              <a:gd name="connsiteY5" fmla="*/ 870947 h 870947"/>
              <a:gd name="connsiteX6" fmla="*/ 145161 w 3068955"/>
              <a:gd name="connsiteY6" fmla="*/ 870947 h 870947"/>
              <a:gd name="connsiteX7" fmla="*/ 0 w 3068955"/>
              <a:gd name="connsiteY7" fmla="*/ 725786 h 870947"/>
              <a:gd name="connsiteX8" fmla="*/ 0 w 3068955"/>
              <a:gd name="connsiteY8" fmla="*/ 145161 h 87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8955" h="870947">
                <a:moveTo>
                  <a:pt x="0" y="145161"/>
                </a:moveTo>
                <a:cubicBezTo>
                  <a:pt x="0" y="64991"/>
                  <a:pt x="64991" y="0"/>
                  <a:pt x="145161" y="0"/>
                </a:cubicBezTo>
                <a:lnTo>
                  <a:pt x="2923794" y="0"/>
                </a:lnTo>
                <a:cubicBezTo>
                  <a:pt x="3003964" y="0"/>
                  <a:pt x="3068955" y="64991"/>
                  <a:pt x="3068955" y="145161"/>
                </a:cubicBezTo>
                <a:lnTo>
                  <a:pt x="3068955" y="725786"/>
                </a:lnTo>
                <a:cubicBezTo>
                  <a:pt x="3068955" y="805956"/>
                  <a:pt x="3003964" y="870947"/>
                  <a:pt x="2923794" y="870947"/>
                </a:cubicBezTo>
                <a:lnTo>
                  <a:pt x="145161" y="870947"/>
                </a:lnTo>
                <a:cubicBezTo>
                  <a:pt x="64991" y="870947"/>
                  <a:pt x="0" y="805956"/>
                  <a:pt x="0" y="725786"/>
                </a:cubicBezTo>
                <a:lnTo>
                  <a:pt x="0" y="145161"/>
                </a:lnTo>
                <a:close/>
              </a:path>
            </a:pathLst>
          </a:custGeom>
          <a:solidFill>
            <a:schemeClr val="tx2"/>
          </a:solidFill>
          <a:ln>
            <a:solidFill>
              <a:srgbClr val="00CC05"/>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33956" tIns="88236" rIns="133956" bIns="88236" numCol="1" spcCol="1270" anchor="ctr" anchorCtr="0">
            <a:noAutofit/>
          </a:bodyPr>
          <a:lstStyle/>
          <a:p>
            <a:pPr lvl="0" algn="ctr" defTabSz="1066800">
              <a:lnSpc>
                <a:spcPct val="90000"/>
              </a:lnSpc>
              <a:spcBef>
                <a:spcPct val="0"/>
              </a:spcBef>
              <a:spcAft>
                <a:spcPct val="35000"/>
              </a:spcAft>
            </a:pPr>
            <a:r>
              <a:rPr lang="en-US" sz="2000" b="0" kern="1200" dirty="0" smtClean="0">
                <a:solidFill>
                  <a:schemeClr val="bg1"/>
                </a:solidFill>
              </a:rPr>
              <a:t>Business Stability</a:t>
            </a:r>
            <a:endParaRPr lang="en-US" sz="2000" b="0" kern="1200" dirty="0">
              <a:solidFill>
                <a:schemeClr val="bg1"/>
              </a:solidFill>
            </a:endParaRPr>
          </a:p>
        </p:txBody>
      </p:sp>
      <p:sp>
        <p:nvSpPr>
          <p:cNvPr id="15" name="Freeform 14"/>
          <p:cNvSpPr/>
          <p:nvPr/>
        </p:nvSpPr>
        <p:spPr>
          <a:xfrm>
            <a:off x="2114549" y="4612252"/>
            <a:ext cx="6496051" cy="643022"/>
          </a:xfrm>
          <a:custGeom>
            <a:avLst/>
            <a:gdLst>
              <a:gd name="connsiteX0" fmla="*/ 107172 w 643021"/>
              <a:gd name="connsiteY0" fmla="*/ 0 h 5455920"/>
              <a:gd name="connsiteX1" fmla="*/ 535849 w 643021"/>
              <a:gd name="connsiteY1" fmla="*/ 0 h 5455920"/>
              <a:gd name="connsiteX2" fmla="*/ 643021 w 643021"/>
              <a:gd name="connsiteY2" fmla="*/ 107172 h 5455920"/>
              <a:gd name="connsiteX3" fmla="*/ 643021 w 643021"/>
              <a:gd name="connsiteY3" fmla="*/ 5455920 h 5455920"/>
              <a:gd name="connsiteX4" fmla="*/ 643021 w 643021"/>
              <a:gd name="connsiteY4" fmla="*/ 5455920 h 5455920"/>
              <a:gd name="connsiteX5" fmla="*/ 0 w 643021"/>
              <a:gd name="connsiteY5" fmla="*/ 5455920 h 5455920"/>
              <a:gd name="connsiteX6" fmla="*/ 0 w 643021"/>
              <a:gd name="connsiteY6" fmla="*/ 5455920 h 5455920"/>
              <a:gd name="connsiteX7" fmla="*/ 0 w 643021"/>
              <a:gd name="connsiteY7" fmla="*/ 107172 h 5455920"/>
              <a:gd name="connsiteX8" fmla="*/ 107172 w 643021"/>
              <a:gd name="connsiteY8" fmla="*/ 0 h 545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021" h="5455920">
                <a:moveTo>
                  <a:pt x="643021" y="909338"/>
                </a:moveTo>
                <a:lnTo>
                  <a:pt x="643021" y="4546582"/>
                </a:lnTo>
                <a:cubicBezTo>
                  <a:pt x="643021" y="5048789"/>
                  <a:pt x="637366" y="5455916"/>
                  <a:pt x="630390" y="5455916"/>
                </a:cubicBezTo>
                <a:lnTo>
                  <a:pt x="0" y="5455916"/>
                </a:lnTo>
                <a:lnTo>
                  <a:pt x="0" y="5455916"/>
                </a:lnTo>
                <a:lnTo>
                  <a:pt x="0" y="4"/>
                </a:lnTo>
                <a:lnTo>
                  <a:pt x="0" y="4"/>
                </a:lnTo>
                <a:lnTo>
                  <a:pt x="630390" y="4"/>
                </a:lnTo>
                <a:cubicBezTo>
                  <a:pt x="637366" y="4"/>
                  <a:pt x="643021" y="407131"/>
                  <a:pt x="643021" y="909338"/>
                </a:cubicBezTo>
                <a:close/>
              </a:path>
            </a:pathLst>
          </a:custGeom>
          <a:ln w="9525">
            <a:solidFill>
              <a:srgbClr val="0070C0"/>
            </a:solidFill>
          </a:ln>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5215" rIns="279040" bIns="155216" numCol="1" spcCol="1270" anchor="ctr" anchorCtr="0">
            <a:noAutofit/>
          </a:bodyPr>
          <a:lstStyle/>
          <a:p>
            <a:pPr marL="228600" lvl="1" indent="-114300" algn="l" defTabSz="622300">
              <a:lnSpc>
                <a:spcPct val="90000"/>
              </a:lnSpc>
              <a:spcBef>
                <a:spcPct val="0"/>
              </a:spcBef>
              <a:spcAft>
                <a:spcPct val="15000"/>
              </a:spcAft>
              <a:buChar char="••"/>
            </a:pPr>
            <a:r>
              <a:rPr lang="en-US" sz="1400" kern="1200" dirty="0" smtClean="0">
                <a:solidFill>
                  <a:schemeClr val="tx1"/>
                </a:solidFill>
              </a:rPr>
              <a:t>Ratings by Moody's or Standard and Poor‘s; Trade references </a:t>
            </a:r>
            <a:endParaRPr lang="en-US" sz="1400" kern="1200" dirty="0">
              <a:solidFill>
                <a:schemeClr val="tx1"/>
              </a:solidFill>
            </a:endParaRPr>
          </a:p>
        </p:txBody>
      </p:sp>
      <p:sp>
        <p:nvSpPr>
          <p:cNvPr id="16" name="Freeform 15"/>
          <p:cNvSpPr/>
          <p:nvPr/>
        </p:nvSpPr>
        <p:spPr>
          <a:xfrm>
            <a:off x="438150" y="4561112"/>
            <a:ext cx="1981199" cy="745301"/>
          </a:xfrm>
          <a:custGeom>
            <a:avLst/>
            <a:gdLst>
              <a:gd name="connsiteX0" fmla="*/ 0 w 3068955"/>
              <a:gd name="connsiteY0" fmla="*/ 124219 h 745301"/>
              <a:gd name="connsiteX1" fmla="*/ 124219 w 3068955"/>
              <a:gd name="connsiteY1" fmla="*/ 0 h 745301"/>
              <a:gd name="connsiteX2" fmla="*/ 2944736 w 3068955"/>
              <a:gd name="connsiteY2" fmla="*/ 0 h 745301"/>
              <a:gd name="connsiteX3" fmla="*/ 3068955 w 3068955"/>
              <a:gd name="connsiteY3" fmla="*/ 124219 h 745301"/>
              <a:gd name="connsiteX4" fmla="*/ 3068955 w 3068955"/>
              <a:gd name="connsiteY4" fmla="*/ 621082 h 745301"/>
              <a:gd name="connsiteX5" fmla="*/ 2944736 w 3068955"/>
              <a:gd name="connsiteY5" fmla="*/ 745301 h 745301"/>
              <a:gd name="connsiteX6" fmla="*/ 124219 w 3068955"/>
              <a:gd name="connsiteY6" fmla="*/ 745301 h 745301"/>
              <a:gd name="connsiteX7" fmla="*/ 0 w 3068955"/>
              <a:gd name="connsiteY7" fmla="*/ 621082 h 745301"/>
              <a:gd name="connsiteX8" fmla="*/ 0 w 3068955"/>
              <a:gd name="connsiteY8" fmla="*/ 124219 h 74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8955" h="745301">
                <a:moveTo>
                  <a:pt x="0" y="124219"/>
                </a:moveTo>
                <a:cubicBezTo>
                  <a:pt x="0" y="55615"/>
                  <a:pt x="55615" y="0"/>
                  <a:pt x="124219" y="0"/>
                </a:cubicBezTo>
                <a:lnTo>
                  <a:pt x="2944736" y="0"/>
                </a:lnTo>
                <a:cubicBezTo>
                  <a:pt x="3013340" y="0"/>
                  <a:pt x="3068955" y="55615"/>
                  <a:pt x="3068955" y="124219"/>
                </a:cubicBezTo>
                <a:lnTo>
                  <a:pt x="3068955" y="621082"/>
                </a:lnTo>
                <a:cubicBezTo>
                  <a:pt x="3068955" y="689686"/>
                  <a:pt x="3013340" y="745301"/>
                  <a:pt x="2944736" y="745301"/>
                </a:cubicBezTo>
                <a:lnTo>
                  <a:pt x="124219" y="745301"/>
                </a:lnTo>
                <a:cubicBezTo>
                  <a:pt x="55615" y="745301"/>
                  <a:pt x="0" y="689686"/>
                  <a:pt x="0" y="621082"/>
                </a:cubicBezTo>
                <a:lnTo>
                  <a:pt x="0" y="124219"/>
                </a:lnTo>
                <a:close/>
              </a:path>
            </a:pathLst>
          </a:custGeom>
          <a:solidFill>
            <a:schemeClr val="tx2"/>
          </a:solidFill>
          <a:ln>
            <a:solidFill>
              <a:srgbClr val="00CC05"/>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27823" tIns="82103" rIns="127823" bIns="82103" numCol="1" spcCol="1270" anchor="ctr" anchorCtr="0">
            <a:noAutofit/>
          </a:bodyPr>
          <a:lstStyle/>
          <a:p>
            <a:pPr lvl="0" algn="ctr" defTabSz="1066800">
              <a:lnSpc>
                <a:spcPct val="90000"/>
              </a:lnSpc>
              <a:spcBef>
                <a:spcPct val="0"/>
              </a:spcBef>
              <a:spcAft>
                <a:spcPct val="35000"/>
              </a:spcAft>
            </a:pPr>
            <a:r>
              <a:rPr lang="en-US" sz="2000" b="0" kern="1200" dirty="0" smtClean="0">
                <a:solidFill>
                  <a:schemeClr val="bg1"/>
                </a:solidFill>
              </a:rPr>
              <a:t>Reliability</a:t>
            </a:r>
            <a:endParaRPr lang="en-US" sz="2000" b="0" kern="1200" dirty="0">
              <a:solidFill>
                <a:schemeClr val="bg1"/>
              </a:solidFill>
            </a:endParaRPr>
          </a:p>
        </p:txBody>
      </p:sp>
      <p:sp>
        <p:nvSpPr>
          <p:cNvPr id="17" name="Freeform 16"/>
          <p:cNvSpPr/>
          <p:nvPr/>
        </p:nvSpPr>
        <p:spPr>
          <a:xfrm>
            <a:off x="2114549" y="5374490"/>
            <a:ext cx="6496051" cy="797710"/>
          </a:xfrm>
          <a:custGeom>
            <a:avLst/>
            <a:gdLst>
              <a:gd name="connsiteX0" fmla="*/ 131800 w 790787"/>
              <a:gd name="connsiteY0" fmla="*/ 0 h 5455920"/>
              <a:gd name="connsiteX1" fmla="*/ 658987 w 790787"/>
              <a:gd name="connsiteY1" fmla="*/ 0 h 5455920"/>
              <a:gd name="connsiteX2" fmla="*/ 790787 w 790787"/>
              <a:gd name="connsiteY2" fmla="*/ 131800 h 5455920"/>
              <a:gd name="connsiteX3" fmla="*/ 790787 w 790787"/>
              <a:gd name="connsiteY3" fmla="*/ 5455920 h 5455920"/>
              <a:gd name="connsiteX4" fmla="*/ 790787 w 790787"/>
              <a:gd name="connsiteY4" fmla="*/ 5455920 h 5455920"/>
              <a:gd name="connsiteX5" fmla="*/ 0 w 790787"/>
              <a:gd name="connsiteY5" fmla="*/ 5455920 h 5455920"/>
              <a:gd name="connsiteX6" fmla="*/ 0 w 790787"/>
              <a:gd name="connsiteY6" fmla="*/ 5455920 h 5455920"/>
              <a:gd name="connsiteX7" fmla="*/ 0 w 790787"/>
              <a:gd name="connsiteY7" fmla="*/ 131800 h 5455920"/>
              <a:gd name="connsiteX8" fmla="*/ 131800 w 790787"/>
              <a:gd name="connsiteY8" fmla="*/ 0 h 545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787" h="5455920">
                <a:moveTo>
                  <a:pt x="790787" y="909337"/>
                </a:moveTo>
                <a:lnTo>
                  <a:pt x="790787" y="4546583"/>
                </a:lnTo>
                <a:cubicBezTo>
                  <a:pt x="790787" y="5048793"/>
                  <a:pt x="782234" y="5455917"/>
                  <a:pt x="771684" y="5455917"/>
                </a:cubicBezTo>
                <a:lnTo>
                  <a:pt x="0" y="5455917"/>
                </a:lnTo>
                <a:lnTo>
                  <a:pt x="0" y="5455917"/>
                </a:lnTo>
                <a:lnTo>
                  <a:pt x="0" y="3"/>
                </a:lnTo>
                <a:lnTo>
                  <a:pt x="0" y="3"/>
                </a:lnTo>
                <a:lnTo>
                  <a:pt x="771684" y="3"/>
                </a:lnTo>
                <a:cubicBezTo>
                  <a:pt x="782234" y="3"/>
                  <a:pt x="790787" y="407127"/>
                  <a:pt x="790787" y="909337"/>
                </a:cubicBezTo>
                <a:close/>
              </a:path>
            </a:pathLst>
          </a:custGeom>
          <a:ln w="9525">
            <a:solidFill>
              <a:srgbClr val="0070C0"/>
            </a:solidFill>
          </a:ln>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62429" rIns="286253" bIns="162428" numCol="1" spcCol="1270" anchor="ctr" anchorCtr="0">
            <a:noAutofit/>
          </a:bodyPr>
          <a:lstStyle/>
          <a:p>
            <a:pPr marL="228600" lvl="1" indent="-114300" algn="l" defTabSz="622300">
              <a:lnSpc>
                <a:spcPct val="90000"/>
              </a:lnSpc>
              <a:spcBef>
                <a:spcPct val="0"/>
              </a:spcBef>
              <a:spcAft>
                <a:spcPct val="15000"/>
              </a:spcAft>
              <a:buChar char="••"/>
            </a:pPr>
            <a:r>
              <a:rPr lang="en-US" sz="1400" kern="1200" dirty="0" smtClean="0">
                <a:solidFill>
                  <a:schemeClr val="tx1"/>
                </a:solidFill>
              </a:rPr>
              <a:t>Based on record of  compliance with laws, regulation and lease terms including but not limited to:</a:t>
            </a:r>
            <a:endParaRPr lang="en-US" sz="1400" kern="1200" dirty="0">
              <a:solidFill>
                <a:schemeClr val="tx1"/>
              </a:solidFill>
            </a:endParaRPr>
          </a:p>
          <a:p>
            <a:pPr marL="342900" lvl="2" algn="l" defTabSz="488950">
              <a:lnSpc>
                <a:spcPct val="90000"/>
              </a:lnSpc>
              <a:spcBef>
                <a:spcPct val="0"/>
              </a:spcBef>
              <a:spcAft>
                <a:spcPct val="15000"/>
              </a:spcAft>
            </a:pPr>
            <a:r>
              <a:rPr lang="en-US" sz="1100" kern="1200" dirty="0" smtClean="0">
                <a:solidFill>
                  <a:schemeClr val="tx1"/>
                </a:solidFill>
              </a:rPr>
              <a:t>Civil penalties		Revocation of Ownership 		Debarment</a:t>
            </a:r>
            <a:r>
              <a:rPr lang="en-US" sz="1100" dirty="0" smtClean="0">
                <a:solidFill>
                  <a:schemeClr val="tx1"/>
                </a:solidFill>
              </a:rPr>
              <a:t>  	INCs</a:t>
            </a:r>
          </a:p>
          <a:p>
            <a:pPr marL="342900" lvl="2" defTabSz="488950">
              <a:lnSpc>
                <a:spcPct val="90000"/>
              </a:lnSpc>
              <a:spcAft>
                <a:spcPct val="15000"/>
              </a:spcAft>
            </a:pPr>
            <a:r>
              <a:rPr lang="en-US" sz="1100" dirty="0">
                <a:solidFill>
                  <a:schemeClr val="tx1"/>
                </a:solidFill>
              </a:rPr>
              <a:t>Cancelation of Leases	</a:t>
            </a:r>
            <a:r>
              <a:rPr lang="en-US" sz="1100" dirty="0" smtClean="0">
                <a:solidFill>
                  <a:schemeClr val="tx1"/>
                </a:solidFill>
              </a:rPr>
              <a:t>Non-payment/under-payment	</a:t>
            </a:r>
            <a:endParaRPr lang="en-US" sz="1400" kern="1200" dirty="0" smtClean="0">
              <a:solidFill>
                <a:schemeClr val="tx1"/>
              </a:solidFill>
            </a:endParaRPr>
          </a:p>
        </p:txBody>
      </p:sp>
      <p:sp>
        <p:nvSpPr>
          <p:cNvPr id="18" name="Freeform 17"/>
          <p:cNvSpPr/>
          <p:nvPr/>
        </p:nvSpPr>
        <p:spPr>
          <a:xfrm>
            <a:off x="438150" y="5367568"/>
            <a:ext cx="1981199" cy="804632"/>
          </a:xfrm>
          <a:custGeom>
            <a:avLst/>
            <a:gdLst>
              <a:gd name="connsiteX0" fmla="*/ 0 w 3068955"/>
              <a:gd name="connsiteY0" fmla="*/ 134108 h 804632"/>
              <a:gd name="connsiteX1" fmla="*/ 134108 w 3068955"/>
              <a:gd name="connsiteY1" fmla="*/ 0 h 804632"/>
              <a:gd name="connsiteX2" fmla="*/ 2934847 w 3068955"/>
              <a:gd name="connsiteY2" fmla="*/ 0 h 804632"/>
              <a:gd name="connsiteX3" fmla="*/ 3068955 w 3068955"/>
              <a:gd name="connsiteY3" fmla="*/ 134108 h 804632"/>
              <a:gd name="connsiteX4" fmla="*/ 3068955 w 3068955"/>
              <a:gd name="connsiteY4" fmla="*/ 670524 h 804632"/>
              <a:gd name="connsiteX5" fmla="*/ 2934847 w 3068955"/>
              <a:gd name="connsiteY5" fmla="*/ 804632 h 804632"/>
              <a:gd name="connsiteX6" fmla="*/ 134108 w 3068955"/>
              <a:gd name="connsiteY6" fmla="*/ 804632 h 804632"/>
              <a:gd name="connsiteX7" fmla="*/ 0 w 3068955"/>
              <a:gd name="connsiteY7" fmla="*/ 670524 h 804632"/>
              <a:gd name="connsiteX8" fmla="*/ 0 w 3068955"/>
              <a:gd name="connsiteY8" fmla="*/ 134108 h 80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8955" h="804632">
                <a:moveTo>
                  <a:pt x="0" y="134108"/>
                </a:moveTo>
                <a:cubicBezTo>
                  <a:pt x="0" y="60042"/>
                  <a:pt x="60042" y="0"/>
                  <a:pt x="134108" y="0"/>
                </a:cubicBezTo>
                <a:lnTo>
                  <a:pt x="2934847" y="0"/>
                </a:lnTo>
                <a:cubicBezTo>
                  <a:pt x="3008913" y="0"/>
                  <a:pt x="3068955" y="60042"/>
                  <a:pt x="3068955" y="134108"/>
                </a:cubicBezTo>
                <a:lnTo>
                  <a:pt x="3068955" y="670524"/>
                </a:lnTo>
                <a:cubicBezTo>
                  <a:pt x="3068955" y="744590"/>
                  <a:pt x="3008913" y="804632"/>
                  <a:pt x="2934847" y="804632"/>
                </a:cubicBezTo>
                <a:lnTo>
                  <a:pt x="134108" y="804632"/>
                </a:lnTo>
                <a:cubicBezTo>
                  <a:pt x="60042" y="804632"/>
                  <a:pt x="0" y="744590"/>
                  <a:pt x="0" y="670524"/>
                </a:cubicBezTo>
                <a:lnTo>
                  <a:pt x="0" y="134108"/>
                </a:lnTo>
                <a:close/>
              </a:path>
            </a:pathLst>
          </a:custGeom>
          <a:solidFill>
            <a:schemeClr val="tx2"/>
          </a:solidFill>
          <a:ln>
            <a:solidFill>
              <a:srgbClr val="00CC05"/>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30719" tIns="84999" rIns="130719" bIns="84999" numCol="1" spcCol="1270" anchor="ctr" anchorCtr="0">
            <a:noAutofit/>
          </a:bodyPr>
          <a:lstStyle/>
          <a:p>
            <a:pPr lvl="0" algn="ctr" defTabSz="1066800">
              <a:lnSpc>
                <a:spcPct val="90000"/>
              </a:lnSpc>
              <a:spcBef>
                <a:spcPct val="0"/>
              </a:spcBef>
              <a:spcAft>
                <a:spcPct val="35000"/>
              </a:spcAft>
            </a:pPr>
            <a:r>
              <a:rPr lang="en-US" sz="2000" b="0" kern="1200" dirty="0" smtClean="0">
                <a:solidFill>
                  <a:schemeClr val="bg1"/>
                </a:solidFill>
              </a:rPr>
              <a:t>Record of Compliance</a:t>
            </a:r>
            <a:endParaRPr lang="en-US" sz="2000" b="0" kern="1200" dirty="0">
              <a:solidFill>
                <a:schemeClr val="bg1"/>
              </a:solidFill>
            </a:endParaRPr>
          </a:p>
        </p:txBody>
      </p:sp>
      <p:sp>
        <p:nvSpPr>
          <p:cNvPr id="2" name="Title 1"/>
          <p:cNvSpPr>
            <a:spLocks noGrp="1"/>
          </p:cNvSpPr>
          <p:nvPr>
            <p:ph type="title"/>
          </p:nvPr>
        </p:nvSpPr>
        <p:spPr/>
        <p:txBody>
          <a:bodyPr>
            <a:normAutofit fontScale="90000"/>
          </a:bodyPr>
          <a:lstStyle/>
          <a:p>
            <a:r>
              <a:rPr lang="en-US" altLang="en-US" sz="2400" b="1" dirty="0" smtClean="0"/>
              <a:t>Upcoming NTL refers to the Bonding Regulations</a:t>
            </a:r>
            <a:endParaRPr lang="en-US" sz="2400" b="1" dirty="0"/>
          </a:p>
        </p:txBody>
      </p:sp>
      <p:sp>
        <p:nvSpPr>
          <p:cNvPr id="4" name="Slide Number Placeholder 3"/>
          <p:cNvSpPr>
            <a:spLocks noGrp="1"/>
          </p:cNvSpPr>
          <p:nvPr>
            <p:ph type="sldNum" sz="quarter" idx="12"/>
          </p:nvPr>
        </p:nvSpPr>
        <p:spPr/>
        <p:txBody>
          <a:bodyPr/>
          <a:lstStyle/>
          <a:p>
            <a:fld id="{7D0B8FF3-EF79-44F3-9499-3B46619CF25F}" type="slidenum">
              <a:rPr lang="en-US" smtClean="0">
                <a:solidFill>
                  <a:prstClr val="black">
                    <a:tint val="75000"/>
                  </a:prstClr>
                </a:solidFill>
              </a:rPr>
              <a:pPr/>
              <a:t>16</a:t>
            </a:fld>
            <a:endParaRPr lang="en-US" dirty="0">
              <a:solidFill>
                <a:prstClr val="black">
                  <a:tint val="75000"/>
                </a:prstClr>
              </a:solidFill>
            </a:endParaRPr>
          </a:p>
        </p:txBody>
      </p:sp>
      <p:sp>
        <p:nvSpPr>
          <p:cNvPr id="8" name="Rectangle 7"/>
          <p:cNvSpPr/>
          <p:nvPr/>
        </p:nvSpPr>
        <p:spPr>
          <a:xfrm>
            <a:off x="2409137" y="6306438"/>
            <a:ext cx="5210863" cy="307777"/>
          </a:xfrm>
          <a:prstGeom prst="rect">
            <a:avLst/>
          </a:prstGeom>
        </p:spPr>
        <p:txBody>
          <a:bodyPr wrap="square">
            <a:spAutoFit/>
          </a:bodyPr>
          <a:lstStyle/>
          <a:p>
            <a:r>
              <a:rPr lang="en-US" sz="1400" dirty="0" smtClean="0"/>
              <a:t>The </a:t>
            </a:r>
            <a:r>
              <a:rPr lang="en-US" sz="1400" dirty="0"/>
              <a:t>criteria cited above are established in 30 CFR § 556.53(d). </a:t>
            </a:r>
          </a:p>
        </p:txBody>
      </p:sp>
      <p:sp>
        <p:nvSpPr>
          <p:cNvPr id="21" name="Rounded Rectangle 20"/>
          <p:cNvSpPr/>
          <p:nvPr/>
        </p:nvSpPr>
        <p:spPr>
          <a:xfrm>
            <a:off x="333374" y="1219201"/>
            <a:ext cx="8658226" cy="533399"/>
          </a:xfrm>
          <a:prstGeom prst="round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dirty="0">
                <a:solidFill>
                  <a:schemeClr val="tx1"/>
                </a:solidFill>
              </a:rPr>
              <a:t>Financial </a:t>
            </a:r>
            <a:r>
              <a:rPr lang="en-US" sz="2000" dirty="0" smtClean="0">
                <a:solidFill>
                  <a:schemeClr val="tx1"/>
                </a:solidFill>
              </a:rPr>
              <a:t>Ability </a:t>
            </a:r>
            <a:r>
              <a:rPr lang="en-US" sz="2000" dirty="0">
                <a:solidFill>
                  <a:schemeClr val="tx1"/>
                </a:solidFill>
              </a:rPr>
              <a:t>will continue to be determined using the following </a:t>
            </a:r>
            <a:r>
              <a:rPr lang="en-US" sz="2000" dirty="0" smtClean="0">
                <a:solidFill>
                  <a:schemeClr val="tx1"/>
                </a:solidFill>
              </a:rPr>
              <a:t>criteria:</a:t>
            </a:r>
            <a:endParaRPr lang="en-US" sz="2000" dirty="0">
              <a:solidFill>
                <a:schemeClr val="tx1"/>
              </a:solidFill>
            </a:endParaRPr>
          </a:p>
        </p:txBody>
      </p:sp>
    </p:spTree>
    <p:extLst>
      <p:ext uri="{BB962C8B-B14F-4D97-AF65-F5344CB8AC3E}">
        <p14:creationId xmlns:p14="http://schemas.microsoft.com/office/powerpoint/2010/main" val="1425398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13431" y="5408181"/>
            <a:ext cx="1295400" cy="1324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Key </a:t>
            </a:r>
            <a:r>
              <a:rPr lang="en-US" dirty="0"/>
              <a:t>Proposed </a:t>
            </a:r>
            <a:r>
              <a:rPr lang="en-US" dirty="0" smtClean="0"/>
              <a:t>Changes to Guideline (NTL)</a:t>
            </a:r>
            <a:endParaRPr lang="en-US" dirty="0"/>
          </a:p>
        </p:txBody>
      </p:sp>
      <p:sp>
        <p:nvSpPr>
          <p:cNvPr id="4" name="Slide Number Placeholder 3"/>
          <p:cNvSpPr>
            <a:spLocks noGrp="1"/>
          </p:cNvSpPr>
          <p:nvPr>
            <p:ph type="sldNum" sz="quarter" idx="12"/>
          </p:nvPr>
        </p:nvSpPr>
        <p:spPr/>
        <p:txBody>
          <a:bodyPr/>
          <a:lstStyle/>
          <a:p>
            <a:fld id="{7D0B8FF3-EF79-44F3-9499-3B46619CF25F}" type="slidenum">
              <a:rPr lang="en-US" smtClean="0">
                <a:solidFill>
                  <a:prstClr val="black">
                    <a:tint val="75000"/>
                  </a:prstClr>
                </a:solidFill>
              </a:rPr>
              <a:pPr/>
              <a:t>17</a:t>
            </a:fld>
            <a:endParaRPr lang="en-US" dirty="0">
              <a:solidFill>
                <a:prstClr val="black">
                  <a:tint val="75000"/>
                </a:prstClr>
              </a:solidFill>
            </a:endParaRPr>
          </a:p>
        </p:txBody>
      </p:sp>
      <p:sp>
        <p:nvSpPr>
          <p:cNvPr id="7" name="Freeform 6"/>
          <p:cNvSpPr/>
          <p:nvPr/>
        </p:nvSpPr>
        <p:spPr>
          <a:xfrm>
            <a:off x="3124200" y="1169710"/>
            <a:ext cx="5708904" cy="678215"/>
          </a:xfrm>
          <a:custGeom>
            <a:avLst/>
            <a:gdLst>
              <a:gd name="connsiteX0" fmla="*/ 113038 w 678215"/>
              <a:gd name="connsiteY0" fmla="*/ 0 h 5364285"/>
              <a:gd name="connsiteX1" fmla="*/ 565177 w 678215"/>
              <a:gd name="connsiteY1" fmla="*/ 0 h 5364285"/>
              <a:gd name="connsiteX2" fmla="*/ 678215 w 678215"/>
              <a:gd name="connsiteY2" fmla="*/ 113038 h 5364285"/>
              <a:gd name="connsiteX3" fmla="*/ 678215 w 678215"/>
              <a:gd name="connsiteY3" fmla="*/ 5364285 h 5364285"/>
              <a:gd name="connsiteX4" fmla="*/ 678215 w 678215"/>
              <a:gd name="connsiteY4" fmla="*/ 5364285 h 5364285"/>
              <a:gd name="connsiteX5" fmla="*/ 0 w 678215"/>
              <a:gd name="connsiteY5" fmla="*/ 5364285 h 5364285"/>
              <a:gd name="connsiteX6" fmla="*/ 0 w 678215"/>
              <a:gd name="connsiteY6" fmla="*/ 5364285 h 5364285"/>
              <a:gd name="connsiteX7" fmla="*/ 0 w 678215"/>
              <a:gd name="connsiteY7" fmla="*/ 113038 h 5364285"/>
              <a:gd name="connsiteX8" fmla="*/ 113038 w 678215"/>
              <a:gd name="connsiteY8" fmla="*/ 0 h 536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215" h="5364285">
                <a:moveTo>
                  <a:pt x="678215" y="894067"/>
                </a:moveTo>
                <a:lnTo>
                  <a:pt x="678215" y="4470218"/>
                </a:lnTo>
                <a:cubicBezTo>
                  <a:pt x="678215" y="4963994"/>
                  <a:pt x="671816" y="5364281"/>
                  <a:pt x="663923" y="5364281"/>
                </a:cubicBezTo>
                <a:lnTo>
                  <a:pt x="0" y="5364281"/>
                </a:lnTo>
                <a:lnTo>
                  <a:pt x="0" y="5364281"/>
                </a:lnTo>
                <a:lnTo>
                  <a:pt x="0" y="4"/>
                </a:lnTo>
                <a:lnTo>
                  <a:pt x="0" y="4"/>
                </a:lnTo>
                <a:lnTo>
                  <a:pt x="663923" y="4"/>
                </a:lnTo>
                <a:cubicBezTo>
                  <a:pt x="671816" y="4"/>
                  <a:pt x="678215" y="400291"/>
                  <a:pt x="678215" y="894067"/>
                </a:cubicBez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46728" tIns="156348" rIns="279714" bIns="156348" numCol="1" spcCol="1270" anchor="ctr" anchorCtr="0">
            <a:noAutofit/>
          </a:bodyPr>
          <a:lstStyle/>
          <a:p>
            <a:pPr marL="56936" lvl="1" defTabSz="398561">
              <a:lnSpc>
                <a:spcPct val="90000"/>
              </a:lnSpc>
              <a:spcBef>
                <a:spcPct val="0"/>
              </a:spcBef>
              <a:spcAft>
                <a:spcPct val="15000"/>
              </a:spcAft>
              <a:buFontTx/>
              <a:buChar char="••"/>
            </a:pPr>
            <a:endParaRPr lang="en-US" sz="900" dirty="0">
              <a:solidFill>
                <a:schemeClr val="bg1"/>
              </a:solidFill>
            </a:endParaRPr>
          </a:p>
          <a:p>
            <a:pPr marL="227747" lvl="1" indent="-113873" defTabSz="797115">
              <a:lnSpc>
                <a:spcPct val="90000"/>
              </a:lnSpc>
              <a:spcBef>
                <a:spcPct val="0"/>
              </a:spcBef>
              <a:spcAft>
                <a:spcPct val="15000"/>
              </a:spcAft>
              <a:buFontTx/>
              <a:buChar char="••"/>
            </a:pPr>
            <a:r>
              <a:rPr lang="en-US" dirty="0" smtClean="0">
                <a:solidFill>
                  <a:schemeClr val="bg1"/>
                </a:solidFill>
              </a:rPr>
              <a:t>Lessees will no longer be granted waivers for their supplemental bond obligations</a:t>
            </a:r>
            <a:r>
              <a:rPr lang="en-US" sz="1400" dirty="0">
                <a:solidFill>
                  <a:schemeClr val="bg1"/>
                </a:solidFill>
              </a:rPr>
              <a:t>.</a:t>
            </a:r>
          </a:p>
          <a:p>
            <a:pPr marL="227747" lvl="1" indent="-113873" defTabSz="619981">
              <a:lnSpc>
                <a:spcPct val="90000"/>
              </a:lnSpc>
              <a:spcBef>
                <a:spcPct val="0"/>
              </a:spcBef>
              <a:spcAft>
                <a:spcPct val="15000"/>
              </a:spcAft>
              <a:buFontTx/>
              <a:buChar char="••"/>
            </a:pPr>
            <a:endParaRPr lang="en-US" sz="1400" dirty="0">
              <a:solidFill>
                <a:prstClr val="black">
                  <a:hueOff val="0"/>
                  <a:satOff val="0"/>
                  <a:lumOff val="0"/>
                  <a:alphaOff val="0"/>
                </a:prstClr>
              </a:solidFill>
            </a:endParaRPr>
          </a:p>
        </p:txBody>
      </p:sp>
      <p:sp>
        <p:nvSpPr>
          <p:cNvPr id="8" name="Freeform 7"/>
          <p:cNvSpPr/>
          <p:nvPr/>
        </p:nvSpPr>
        <p:spPr>
          <a:xfrm>
            <a:off x="304846" y="1143036"/>
            <a:ext cx="3082671" cy="715775"/>
          </a:xfrm>
          <a:custGeom>
            <a:avLst/>
            <a:gdLst>
              <a:gd name="connsiteX0" fmla="*/ 0 w 3082671"/>
              <a:gd name="connsiteY0" fmla="*/ 119298 h 715775"/>
              <a:gd name="connsiteX1" fmla="*/ 119298 w 3082671"/>
              <a:gd name="connsiteY1" fmla="*/ 0 h 715775"/>
              <a:gd name="connsiteX2" fmla="*/ 2963373 w 3082671"/>
              <a:gd name="connsiteY2" fmla="*/ 0 h 715775"/>
              <a:gd name="connsiteX3" fmla="*/ 3082671 w 3082671"/>
              <a:gd name="connsiteY3" fmla="*/ 119298 h 715775"/>
              <a:gd name="connsiteX4" fmla="*/ 3082671 w 3082671"/>
              <a:gd name="connsiteY4" fmla="*/ 596477 h 715775"/>
              <a:gd name="connsiteX5" fmla="*/ 2963373 w 3082671"/>
              <a:gd name="connsiteY5" fmla="*/ 715775 h 715775"/>
              <a:gd name="connsiteX6" fmla="*/ 119298 w 3082671"/>
              <a:gd name="connsiteY6" fmla="*/ 715775 h 715775"/>
              <a:gd name="connsiteX7" fmla="*/ 0 w 3082671"/>
              <a:gd name="connsiteY7" fmla="*/ 596477 h 715775"/>
              <a:gd name="connsiteX8" fmla="*/ 0 w 3082671"/>
              <a:gd name="connsiteY8" fmla="*/ 119298 h 71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671" h="715775">
                <a:moveTo>
                  <a:pt x="0" y="119298"/>
                </a:moveTo>
                <a:cubicBezTo>
                  <a:pt x="0" y="53412"/>
                  <a:pt x="53412" y="0"/>
                  <a:pt x="119298" y="0"/>
                </a:cubicBezTo>
                <a:lnTo>
                  <a:pt x="2963373" y="0"/>
                </a:lnTo>
                <a:cubicBezTo>
                  <a:pt x="3029259" y="0"/>
                  <a:pt x="3082671" y="53412"/>
                  <a:pt x="3082671" y="119298"/>
                </a:cubicBezTo>
                <a:lnTo>
                  <a:pt x="3082671" y="596477"/>
                </a:lnTo>
                <a:cubicBezTo>
                  <a:pt x="3082671" y="662363"/>
                  <a:pt x="3029259" y="715775"/>
                  <a:pt x="2963373" y="715775"/>
                </a:cubicBezTo>
                <a:lnTo>
                  <a:pt x="119298" y="715775"/>
                </a:lnTo>
                <a:cubicBezTo>
                  <a:pt x="53412" y="715775"/>
                  <a:pt x="0" y="662363"/>
                  <a:pt x="0" y="596477"/>
                </a:cubicBezTo>
                <a:lnTo>
                  <a:pt x="0" y="119298"/>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10730" tIns="72769" rIns="110730" bIns="72769" numCol="1" spcCol="1270" anchor="ctr" anchorCtr="0">
            <a:noAutofit/>
          </a:bodyPr>
          <a:lstStyle/>
          <a:p>
            <a:pPr algn="ctr" defTabSz="885688">
              <a:lnSpc>
                <a:spcPct val="90000"/>
              </a:lnSpc>
              <a:spcBef>
                <a:spcPct val="0"/>
              </a:spcBef>
              <a:spcAft>
                <a:spcPct val="35000"/>
              </a:spcAft>
            </a:pPr>
            <a:r>
              <a:rPr lang="en-US" sz="2000" b="1" dirty="0">
                <a:solidFill>
                  <a:prstClr val="white"/>
                </a:solidFill>
              </a:rPr>
              <a:t>Waiver </a:t>
            </a:r>
          </a:p>
        </p:txBody>
      </p:sp>
      <p:sp>
        <p:nvSpPr>
          <p:cNvPr id="9" name="Freeform 8"/>
          <p:cNvSpPr/>
          <p:nvPr/>
        </p:nvSpPr>
        <p:spPr>
          <a:xfrm>
            <a:off x="3124201" y="2005418"/>
            <a:ext cx="5708904" cy="851470"/>
          </a:xfrm>
          <a:custGeom>
            <a:avLst/>
            <a:gdLst>
              <a:gd name="connsiteX0" fmla="*/ 141914 w 851469"/>
              <a:gd name="connsiteY0" fmla="*/ 0 h 5480304"/>
              <a:gd name="connsiteX1" fmla="*/ 709555 w 851469"/>
              <a:gd name="connsiteY1" fmla="*/ 0 h 5480304"/>
              <a:gd name="connsiteX2" fmla="*/ 851469 w 851469"/>
              <a:gd name="connsiteY2" fmla="*/ 141914 h 5480304"/>
              <a:gd name="connsiteX3" fmla="*/ 851469 w 851469"/>
              <a:gd name="connsiteY3" fmla="*/ 5480304 h 5480304"/>
              <a:gd name="connsiteX4" fmla="*/ 851469 w 851469"/>
              <a:gd name="connsiteY4" fmla="*/ 5480304 h 5480304"/>
              <a:gd name="connsiteX5" fmla="*/ 0 w 851469"/>
              <a:gd name="connsiteY5" fmla="*/ 5480304 h 5480304"/>
              <a:gd name="connsiteX6" fmla="*/ 0 w 851469"/>
              <a:gd name="connsiteY6" fmla="*/ 5480304 h 5480304"/>
              <a:gd name="connsiteX7" fmla="*/ 0 w 851469"/>
              <a:gd name="connsiteY7" fmla="*/ 141914 h 5480304"/>
              <a:gd name="connsiteX8" fmla="*/ 141914 w 851469"/>
              <a:gd name="connsiteY8" fmla="*/ 0 h 548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469" h="5480304">
                <a:moveTo>
                  <a:pt x="851469" y="913402"/>
                </a:moveTo>
                <a:lnTo>
                  <a:pt x="851469" y="4566902"/>
                </a:lnTo>
                <a:cubicBezTo>
                  <a:pt x="851469" y="5071359"/>
                  <a:pt x="841597" y="5480301"/>
                  <a:pt x="829420" y="5480301"/>
                </a:cubicBezTo>
                <a:lnTo>
                  <a:pt x="0" y="5480301"/>
                </a:lnTo>
                <a:lnTo>
                  <a:pt x="0" y="5480301"/>
                </a:lnTo>
                <a:lnTo>
                  <a:pt x="0" y="3"/>
                </a:lnTo>
                <a:lnTo>
                  <a:pt x="0" y="3"/>
                </a:lnTo>
                <a:lnTo>
                  <a:pt x="829420" y="3"/>
                </a:lnTo>
                <a:cubicBezTo>
                  <a:pt x="841597" y="3"/>
                  <a:pt x="851469" y="408945"/>
                  <a:pt x="851469" y="913402"/>
                </a:cubicBez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46728" tIns="164775" rIns="288139" bIns="164775" numCol="1" spcCol="1270" anchor="ctr" anchorCtr="0">
            <a:noAutofit/>
          </a:bodyPr>
          <a:lstStyle/>
          <a:p>
            <a:pPr marL="227747" lvl="1" indent="-113873" defTabSz="910994">
              <a:spcBef>
                <a:spcPct val="0"/>
              </a:spcBef>
              <a:buFontTx/>
              <a:buChar char="••"/>
              <a:defRPr/>
            </a:pPr>
            <a:r>
              <a:rPr lang="en-US" dirty="0" smtClean="0">
                <a:solidFill>
                  <a:schemeClr val="bg1"/>
                </a:solidFill>
              </a:rPr>
              <a:t>Lessees will be able to apply for self-insurance </a:t>
            </a:r>
            <a:r>
              <a:rPr lang="en-US" b="1" i="1" dirty="0" smtClean="0">
                <a:solidFill>
                  <a:schemeClr val="bg1"/>
                </a:solidFill>
              </a:rPr>
              <a:t>regardless</a:t>
            </a:r>
            <a:r>
              <a:rPr lang="en-US" dirty="0" smtClean="0">
                <a:solidFill>
                  <a:schemeClr val="bg1"/>
                </a:solidFill>
              </a:rPr>
              <a:t> of their Net Worth.  </a:t>
            </a:r>
          </a:p>
        </p:txBody>
      </p:sp>
      <p:sp>
        <p:nvSpPr>
          <p:cNvPr id="10" name="Freeform 9"/>
          <p:cNvSpPr/>
          <p:nvPr/>
        </p:nvSpPr>
        <p:spPr>
          <a:xfrm>
            <a:off x="304846" y="2005506"/>
            <a:ext cx="3082671" cy="851437"/>
          </a:xfrm>
          <a:custGeom>
            <a:avLst/>
            <a:gdLst>
              <a:gd name="connsiteX0" fmla="*/ 0 w 3082671"/>
              <a:gd name="connsiteY0" fmla="*/ 141909 h 851437"/>
              <a:gd name="connsiteX1" fmla="*/ 141909 w 3082671"/>
              <a:gd name="connsiteY1" fmla="*/ 0 h 851437"/>
              <a:gd name="connsiteX2" fmla="*/ 2940762 w 3082671"/>
              <a:gd name="connsiteY2" fmla="*/ 0 h 851437"/>
              <a:gd name="connsiteX3" fmla="*/ 3082671 w 3082671"/>
              <a:gd name="connsiteY3" fmla="*/ 141909 h 851437"/>
              <a:gd name="connsiteX4" fmla="*/ 3082671 w 3082671"/>
              <a:gd name="connsiteY4" fmla="*/ 709528 h 851437"/>
              <a:gd name="connsiteX5" fmla="*/ 2940762 w 3082671"/>
              <a:gd name="connsiteY5" fmla="*/ 851437 h 851437"/>
              <a:gd name="connsiteX6" fmla="*/ 141909 w 3082671"/>
              <a:gd name="connsiteY6" fmla="*/ 851437 h 851437"/>
              <a:gd name="connsiteX7" fmla="*/ 0 w 3082671"/>
              <a:gd name="connsiteY7" fmla="*/ 709528 h 851437"/>
              <a:gd name="connsiteX8" fmla="*/ 0 w 3082671"/>
              <a:gd name="connsiteY8" fmla="*/ 141909 h 85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671" h="851437">
                <a:moveTo>
                  <a:pt x="0" y="141909"/>
                </a:moveTo>
                <a:cubicBezTo>
                  <a:pt x="0" y="63535"/>
                  <a:pt x="63535" y="0"/>
                  <a:pt x="141909" y="0"/>
                </a:cubicBezTo>
                <a:lnTo>
                  <a:pt x="2940762" y="0"/>
                </a:lnTo>
                <a:cubicBezTo>
                  <a:pt x="3019136" y="0"/>
                  <a:pt x="3082671" y="63535"/>
                  <a:pt x="3082671" y="141909"/>
                </a:cubicBezTo>
                <a:lnTo>
                  <a:pt x="3082671" y="709528"/>
                </a:lnTo>
                <a:cubicBezTo>
                  <a:pt x="3082671" y="787902"/>
                  <a:pt x="3019136" y="851437"/>
                  <a:pt x="2940762" y="851437"/>
                </a:cubicBezTo>
                <a:lnTo>
                  <a:pt x="141909" y="851437"/>
                </a:lnTo>
                <a:cubicBezTo>
                  <a:pt x="63535" y="851437"/>
                  <a:pt x="0" y="787902"/>
                  <a:pt x="0" y="709528"/>
                </a:cubicBezTo>
                <a:lnTo>
                  <a:pt x="0" y="141909"/>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17326" tIns="79367" rIns="117326" bIns="79367" numCol="1" spcCol="1270" anchor="ctr" anchorCtr="0">
            <a:noAutofit/>
          </a:bodyPr>
          <a:lstStyle/>
          <a:p>
            <a:pPr algn="ctr" defTabSz="885688">
              <a:lnSpc>
                <a:spcPct val="90000"/>
              </a:lnSpc>
              <a:spcBef>
                <a:spcPct val="0"/>
              </a:spcBef>
              <a:spcAft>
                <a:spcPct val="35000"/>
              </a:spcAft>
            </a:pPr>
            <a:r>
              <a:rPr lang="en-US" sz="2000" b="1" dirty="0">
                <a:solidFill>
                  <a:prstClr val="white"/>
                </a:solidFill>
              </a:rPr>
              <a:t>Minimum Net Worth</a:t>
            </a:r>
          </a:p>
        </p:txBody>
      </p:sp>
      <p:sp>
        <p:nvSpPr>
          <p:cNvPr id="11" name="Freeform 10"/>
          <p:cNvSpPr/>
          <p:nvPr/>
        </p:nvSpPr>
        <p:spPr>
          <a:xfrm>
            <a:off x="3124200" y="2995179"/>
            <a:ext cx="5708904" cy="1974954"/>
          </a:xfrm>
          <a:custGeom>
            <a:avLst/>
            <a:gdLst>
              <a:gd name="connsiteX0" fmla="*/ 329166 w 1974954"/>
              <a:gd name="connsiteY0" fmla="*/ 0 h 5480304"/>
              <a:gd name="connsiteX1" fmla="*/ 1645788 w 1974954"/>
              <a:gd name="connsiteY1" fmla="*/ 0 h 5480304"/>
              <a:gd name="connsiteX2" fmla="*/ 1974954 w 1974954"/>
              <a:gd name="connsiteY2" fmla="*/ 329166 h 5480304"/>
              <a:gd name="connsiteX3" fmla="*/ 1974954 w 1974954"/>
              <a:gd name="connsiteY3" fmla="*/ 5480304 h 5480304"/>
              <a:gd name="connsiteX4" fmla="*/ 1974954 w 1974954"/>
              <a:gd name="connsiteY4" fmla="*/ 5480304 h 5480304"/>
              <a:gd name="connsiteX5" fmla="*/ 0 w 1974954"/>
              <a:gd name="connsiteY5" fmla="*/ 5480304 h 5480304"/>
              <a:gd name="connsiteX6" fmla="*/ 0 w 1974954"/>
              <a:gd name="connsiteY6" fmla="*/ 5480304 h 5480304"/>
              <a:gd name="connsiteX7" fmla="*/ 0 w 1974954"/>
              <a:gd name="connsiteY7" fmla="*/ 329166 h 5480304"/>
              <a:gd name="connsiteX8" fmla="*/ 329166 w 1974954"/>
              <a:gd name="connsiteY8" fmla="*/ 0 h 548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954" h="5480304">
                <a:moveTo>
                  <a:pt x="1974954" y="913403"/>
                </a:moveTo>
                <a:lnTo>
                  <a:pt x="1974954" y="4566901"/>
                </a:lnTo>
                <a:cubicBezTo>
                  <a:pt x="1974954" y="5071358"/>
                  <a:pt x="1921845" y="5480304"/>
                  <a:pt x="1856331" y="5480304"/>
                </a:cubicBezTo>
                <a:lnTo>
                  <a:pt x="0" y="5480304"/>
                </a:lnTo>
                <a:lnTo>
                  <a:pt x="0" y="5480304"/>
                </a:lnTo>
                <a:lnTo>
                  <a:pt x="0" y="0"/>
                </a:lnTo>
                <a:lnTo>
                  <a:pt x="0" y="0"/>
                </a:lnTo>
                <a:lnTo>
                  <a:pt x="1856331" y="0"/>
                </a:lnTo>
                <a:cubicBezTo>
                  <a:pt x="1921845" y="0"/>
                  <a:pt x="1974954" y="408946"/>
                  <a:pt x="1974954" y="913403"/>
                </a:cubicBez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46728" tIns="219414" rIns="342774" bIns="219414" numCol="1" spcCol="1270" anchor="ctr" anchorCtr="0">
            <a:noAutofit/>
          </a:bodyPr>
          <a:lstStyle/>
          <a:p>
            <a:pPr marL="227747" lvl="1" indent="-113873" defTabSz="487131">
              <a:lnSpc>
                <a:spcPct val="90000"/>
              </a:lnSpc>
              <a:spcBef>
                <a:spcPct val="0"/>
              </a:spcBef>
              <a:spcAft>
                <a:spcPct val="15000"/>
              </a:spcAft>
              <a:buFontTx/>
              <a:buChar char="••"/>
            </a:pPr>
            <a:r>
              <a:rPr lang="en-US" dirty="0" smtClean="0">
                <a:solidFill>
                  <a:schemeClr val="bg1"/>
                </a:solidFill>
              </a:rPr>
              <a:t>Will change from 50%of </a:t>
            </a:r>
            <a:r>
              <a:rPr lang="en-US" b="1" i="1" dirty="0" smtClean="0">
                <a:solidFill>
                  <a:schemeClr val="bg1"/>
                </a:solidFill>
              </a:rPr>
              <a:t>Net Worth </a:t>
            </a:r>
            <a:r>
              <a:rPr lang="en-US" dirty="0" smtClean="0">
                <a:solidFill>
                  <a:schemeClr val="bg1"/>
                </a:solidFill>
              </a:rPr>
              <a:t>to a maximum of 10% of </a:t>
            </a:r>
            <a:r>
              <a:rPr lang="en-US" b="1" i="1" dirty="0" smtClean="0">
                <a:solidFill>
                  <a:schemeClr val="bg1"/>
                </a:solidFill>
              </a:rPr>
              <a:t>Tangible Net Worth.</a:t>
            </a:r>
            <a:endParaRPr lang="en-US" b="1" i="1" dirty="0">
              <a:solidFill>
                <a:schemeClr val="bg1"/>
              </a:solidFill>
            </a:endParaRPr>
          </a:p>
          <a:p>
            <a:pPr marL="227747" lvl="1" indent="-113873" defTabSz="487131">
              <a:lnSpc>
                <a:spcPct val="90000"/>
              </a:lnSpc>
              <a:spcBef>
                <a:spcPct val="0"/>
              </a:spcBef>
              <a:spcAft>
                <a:spcPct val="15000"/>
              </a:spcAft>
              <a:buFontTx/>
              <a:buChar char="••"/>
            </a:pPr>
            <a:endParaRPr lang="en-US" sz="1000" dirty="0">
              <a:solidFill>
                <a:schemeClr val="bg1"/>
              </a:solidFill>
            </a:endParaRPr>
          </a:p>
          <a:p>
            <a:pPr marL="227747" lvl="1" indent="-113873" defTabSz="487131">
              <a:lnSpc>
                <a:spcPct val="90000"/>
              </a:lnSpc>
              <a:spcBef>
                <a:spcPct val="0"/>
              </a:spcBef>
              <a:spcAft>
                <a:spcPct val="15000"/>
              </a:spcAft>
              <a:buFontTx/>
              <a:buChar char="••"/>
            </a:pPr>
            <a:r>
              <a:rPr lang="en-US" dirty="0" smtClean="0">
                <a:solidFill>
                  <a:schemeClr val="bg1"/>
                </a:solidFill>
              </a:rPr>
              <a:t>If eligible, the amount of self-insurance will range from 1% to 10% of Tangible Net Worth, based in part, on its financial strength as assessed from the proposed financial criteria. </a:t>
            </a:r>
            <a:endParaRPr lang="en-US" dirty="0">
              <a:solidFill>
                <a:schemeClr val="bg1"/>
              </a:solidFill>
            </a:endParaRPr>
          </a:p>
        </p:txBody>
      </p:sp>
      <p:sp>
        <p:nvSpPr>
          <p:cNvPr id="12" name="Freeform 11"/>
          <p:cNvSpPr/>
          <p:nvPr/>
        </p:nvSpPr>
        <p:spPr>
          <a:xfrm>
            <a:off x="288351" y="2995178"/>
            <a:ext cx="3099166" cy="1974955"/>
          </a:xfrm>
          <a:custGeom>
            <a:avLst/>
            <a:gdLst>
              <a:gd name="connsiteX0" fmla="*/ 0 w 3082671"/>
              <a:gd name="connsiteY0" fmla="*/ 353843 h 2123014"/>
              <a:gd name="connsiteX1" fmla="*/ 353843 w 3082671"/>
              <a:gd name="connsiteY1" fmla="*/ 0 h 2123014"/>
              <a:gd name="connsiteX2" fmla="*/ 2728828 w 3082671"/>
              <a:gd name="connsiteY2" fmla="*/ 0 h 2123014"/>
              <a:gd name="connsiteX3" fmla="*/ 3082671 w 3082671"/>
              <a:gd name="connsiteY3" fmla="*/ 353843 h 2123014"/>
              <a:gd name="connsiteX4" fmla="*/ 3082671 w 3082671"/>
              <a:gd name="connsiteY4" fmla="*/ 1769171 h 2123014"/>
              <a:gd name="connsiteX5" fmla="*/ 2728828 w 3082671"/>
              <a:gd name="connsiteY5" fmla="*/ 2123014 h 2123014"/>
              <a:gd name="connsiteX6" fmla="*/ 353843 w 3082671"/>
              <a:gd name="connsiteY6" fmla="*/ 2123014 h 2123014"/>
              <a:gd name="connsiteX7" fmla="*/ 0 w 3082671"/>
              <a:gd name="connsiteY7" fmla="*/ 1769171 h 2123014"/>
              <a:gd name="connsiteX8" fmla="*/ 0 w 3082671"/>
              <a:gd name="connsiteY8" fmla="*/ 353843 h 212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671" h="2123014">
                <a:moveTo>
                  <a:pt x="0" y="353843"/>
                </a:moveTo>
                <a:cubicBezTo>
                  <a:pt x="0" y="158421"/>
                  <a:pt x="158421" y="0"/>
                  <a:pt x="353843" y="0"/>
                </a:cubicBezTo>
                <a:lnTo>
                  <a:pt x="2728828" y="0"/>
                </a:lnTo>
                <a:cubicBezTo>
                  <a:pt x="2924250" y="0"/>
                  <a:pt x="3082671" y="158421"/>
                  <a:pt x="3082671" y="353843"/>
                </a:cubicBezTo>
                <a:lnTo>
                  <a:pt x="3082671" y="1769171"/>
                </a:lnTo>
                <a:cubicBezTo>
                  <a:pt x="3082671" y="1964593"/>
                  <a:pt x="2924250" y="2123014"/>
                  <a:pt x="2728828" y="2123014"/>
                </a:cubicBezTo>
                <a:lnTo>
                  <a:pt x="353843" y="2123014"/>
                </a:lnTo>
                <a:cubicBezTo>
                  <a:pt x="158421" y="2123014"/>
                  <a:pt x="0" y="1964593"/>
                  <a:pt x="0" y="1769171"/>
                </a:cubicBezTo>
                <a:lnTo>
                  <a:pt x="0" y="353843"/>
                </a:lnTo>
                <a:close/>
              </a:path>
            </a:pathLst>
          </a:custGeom>
          <a:solidFill>
            <a:schemeClr val="tx2"/>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79161" tIns="141210" rIns="179161" bIns="141210" numCol="1" spcCol="1270" anchor="ctr" anchorCtr="0">
            <a:noAutofit/>
          </a:bodyPr>
          <a:lstStyle/>
          <a:p>
            <a:pPr algn="ctr" defTabSz="885688">
              <a:lnSpc>
                <a:spcPct val="90000"/>
              </a:lnSpc>
              <a:spcBef>
                <a:spcPct val="0"/>
              </a:spcBef>
              <a:spcAft>
                <a:spcPct val="35000"/>
              </a:spcAft>
            </a:pPr>
            <a:r>
              <a:rPr lang="en-US" sz="2000" b="1" dirty="0">
                <a:solidFill>
                  <a:prstClr val="white"/>
                </a:solidFill>
              </a:rPr>
              <a:t>Self-Insurance</a:t>
            </a:r>
          </a:p>
        </p:txBody>
      </p:sp>
      <p:sp>
        <p:nvSpPr>
          <p:cNvPr id="13" name="Freeform 12"/>
          <p:cNvSpPr/>
          <p:nvPr/>
        </p:nvSpPr>
        <p:spPr>
          <a:xfrm>
            <a:off x="3200400" y="5179271"/>
            <a:ext cx="5632704" cy="1007954"/>
          </a:xfrm>
          <a:custGeom>
            <a:avLst/>
            <a:gdLst>
              <a:gd name="connsiteX0" fmla="*/ 167996 w 1007954"/>
              <a:gd name="connsiteY0" fmla="*/ 0 h 5480304"/>
              <a:gd name="connsiteX1" fmla="*/ 839958 w 1007954"/>
              <a:gd name="connsiteY1" fmla="*/ 0 h 5480304"/>
              <a:gd name="connsiteX2" fmla="*/ 1007954 w 1007954"/>
              <a:gd name="connsiteY2" fmla="*/ 167996 h 5480304"/>
              <a:gd name="connsiteX3" fmla="*/ 1007954 w 1007954"/>
              <a:gd name="connsiteY3" fmla="*/ 5480304 h 5480304"/>
              <a:gd name="connsiteX4" fmla="*/ 1007954 w 1007954"/>
              <a:gd name="connsiteY4" fmla="*/ 5480304 h 5480304"/>
              <a:gd name="connsiteX5" fmla="*/ 0 w 1007954"/>
              <a:gd name="connsiteY5" fmla="*/ 5480304 h 5480304"/>
              <a:gd name="connsiteX6" fmla="*/ 0 w 1007954"/>
              <a:gd name="connsiteY6" fmla="*/ 5480304 h 5480304"/>
              <a:gd name="connsiteX7" fmla="*/ 0 w 1007954"/>
              <a:gd name="connsiteY7" fmla="*/ 167996 h 5480304"/>
              <a:gd name="connsiteX8" fmla="*/ 167996 w 1007954"/>
              <a:gd name="connsiteY8" fmla="*/ 0 h 548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954" h="5480304">
                <a:moveTo>
                  <a:pt x="1007954" y="913406"/>
                </a:moveTo>
                <a:lnTo>
                  <a:pt x="1007954" y="4566898"/>
                </a:lnTo>
                <a:cubicBezTo>
                  <a:pt x="1007954" y="5071359"/>
                  <a:pt x="994120" y="5480301"/>
                  <a:pt x="977056" y="5480301"/>
                </a:cubicBezTo>
                <a:lnTo>
                  <a:pt x="0" y="5480301"/>
                </a:lnTo>
                <a:lnTo>
                  <a:pt x="0" y="5480301"/>
                </a:lnTo>
                <a:lnTo>
                  <a:pt x="0" y="3"/>
                </a:lnTo>
                <a:lnTo>
                  <a:pt x="0" y="3"/>
                </a:lnTo>
                <a:lnTo>
                  <a:pt x="977056" y="3"/>
                </a:lnTo>
                <a:cubicBezTo>
                  <a:pt x="994120" y="3"/>
                  <a:pt x="1007954" y="408945"/>
                  <a:pt x="1007954" y="913406"/>
                </a:cubicBez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46728" tIns="172385" rIns="295753" bIns="172385" numCol="1" spcCol="1270" anchor="ctr" anchorCtr="0">
            <a:noAutofit/>
          </a:bodyPr>
          <a:lstStyle/>
          <a:p>
            <a:pPr marL="170808" lvl="1" indent="-170808" defTabSz="797115">
              <a:lnSpc>
                <a:spcPct val="90000"/>
              </a:lnSpc>
              <a:spcBef>
                <a:spcPct val="0"/>
              </a:spcBef>
              <a:spcAft>
                <a:spcPct val="15000"/>
              </a:spcAft>
              <a:buFontTx/>
              <a:buChar char="••"/>
              <a:defRPr/>
            </a:pPr>
            <a:r>
              <a:rPr lang="en-US" dirty="0" smtClean="0">
                <a:solidFill>
                  <a:schemeClr val="bg1"/>
                </a:solidFill>
              </a:rPr>
              <a:t>BOEM will consider 100% of each lessee’s decommissioning liability for every lease, ROW and RUE in which the lessee holds an interest.  </a:t>
            </a:r>
          </a:p>
        </p:txBody>
      </p:sp>
      <p:sp>
        <p:nvSpPr>
          <p:cNvPr id="14" name="Freeform 13"/>
          <p:cNvSpPr/>
          <p:nvPr/>
        </p:nvSpPr>
        <p:spPr>
          <a:xfrm>
            <a:off x="304846" y="5181611"/>
            <a:ext cx="3082671" cy="1003343"/>
          </a:xfrm>
          <a:custGeom>
            <a:avLst/>
            <a:gdLst>
              <a:gd name="connsiteX0" fmla="*/ 0 w 3082671"/>
              <a:gd name="connsiteY0" fmla="*/ 167227 h 1003343"/>
              <a:gd name="connsiteX1" fmla="*/ 167227 w 3082671"/>
              <a:gd name="connsiteY1" fmla="*/ 0 h 1003343"/>
              <a:gd name="connsiteX2" fmla="*/ 2915444 w 3082671"/>
              <a:gd name="connsiteY2" fmla="*/ 0 h 1003343"/>
              <a:gd name="connsiteX3" fmla="*/ 3082671 w 3082671"/>
              <a:gd name="connsiteY3" fmla="*/ 167227 h 1003343"/>
              <a:gd name="connsiteX4" fmla="*/ 3082671 w 3082671"/>
              <a:gd name="connsiteY4" fmla="*/ 836116 h 1003343"/>
              <a:gd name="connsiteX5" fmla="*/ 2915444 w 3082671"/>
              <a:gd name="connsiteY5" fmla="*/ 1003343 h 1003343"/>
              <a:gd name="connsiteX6" fmla="*/ 167227 w 3082671"/>
              <a:gd name="connsiteY6" fmla="*/ 1003343 h 1003343"/>
              <a:gd name="connsiteX7" fmla="*/ 0 w 3082671"/>
              <a:gd name="connsiteY7" fmla="*/ 836116 h 1003343"/>
              <a:gd name="connsiteX8" fmla="*/ 0 w 3082671"/>
              <a:gd name="connsiteY8" fmla="*/ 167227 h 100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671" h="1003343">
                <a:moveTo>
                  <a:pt x="0" y="167227"/>
                </a:moveTo>
                <a:cubicBezTo>
                  <a:pt x="0" y="74870"/>
                  <a:pt x="74870" y="0"/>
                  <a:pt x="167227" y="0"/>
                </a:cubicBezTo>
                <a:lnTo>
                  <a:pt x="2915444" y="0"/>
                </a:lnTo>
                <a:cubicBezTo>
                  <a:pt x="3007801" y="0"/>
                  <a:pt x="3082671" y="74870"/>
                  <a:pt x="3082671" y="167227"/>
                </a:cubicBezTo>
                <a:lnTo>
                  <a:pt x="3082671" y="836116"/>
                </a:lnTo>
                <a:cubicBezTo>
                  <a:pt x="3082671" y="928473"/>
                  <a:pt x="3007801" y="1003343"/>
                  <a:pt x="2915444" y="1003343"/>
                </a:cubicBezTo>
                <a:lnTo>
                  <a:pt x="167227" y="1003343"/>
                </a:lnTo>
                <a:cubicBezTo>
                  <a:pt x="74870" y="1003343"/>
                  <a:pt x="0" y="928473"/>
                  <a:pt x="0" y="836116"/>
                </a:cubicBezTo>
                <a:lnTo>
                  <a:pt x="0" y="167227"/>
                </a:lnTo>
                <a:close/>
              </a:path>
            </a:pathLst>
          </a:custGeom>
          <a:solidFill>
            <a:schemeClr val="tx2"/>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24711" tIns="86755" rIns="124711" bIns="86755" numCol="1" spcCol="1270" anchor="ctr" anchorCtr="0">
            <a:noAutofit/>
          </a:bodyPr>
          <a:lstStyle/>
          <a:p>
            <a:pPr algn="ctr" defTabSz="885688">
              <a:lnSpc>
                <a:spcPct val="90000"/>
              </a:lnSpc>
              <a:spcBef>
                <a:spcPct val="0"/>
              </a:spcBef>
              <a:spcAft>
                <a:spcPct val="35000"/>
              </a:spcAft>
            </a:pPr>
            <a:r>
              <a:rPr lang="en-US" sz="2000" b="1" dirty="0">
                <a:solidFill>
                  <a:prstClr val="white"/>
                </a:solidFill>
              </a:rPr>
              <a:t>Decommissioning Liabilities </a:t>
            </a:r>
          </a:p>
        </p:txBody>
      </p:sp>
      <p:sp>
        <p:nvSpPr>
          <p:cNvPr id="15" name="Freeform 14"/>
          <p:cNvSpPr/>
          <p:nvPr/>
        </p:nvSpPr>
        <p:spPr>
          <a:xfrm>
            <a:off x="304846" y="1169710"/>
            <a:ext cx="3082671" cy="678215"/>
          </a:xfrm>
          <a:custGeom>
            <a:avLst/>
            <a:gdLst>
              <a:gd name="connsiteX0" fmla="*/ 0 w 3082671"/>
              <a:gd name="connsiteY0" fmla="*/ 119298 h 715775"/>
              <a:gd name="connsiteX1" fmla="*/ 119298 w 3082671"/>
              <a:gd name="connsiteY1" fmla="*/ 0 h 715775"/>
              <a:gd name="connsiteX2" fmla="*/ 2963373 w 3082671"/>
              <a:gd name="connsiteY2" fmla="*/ 0 h 715775"/>
              <a:gd name="connsiteX3" fmla="*/ 3082671 w 3082671"/>
              <a:gd name="connsiteY3" fmla="*/ 119298 h 715775"/>
              <a:gd name="connsiteX4" fmla="*/ 3082671 w 3082671"/>
              <a:gd name="connsiteY4" fmla="*/ 596477 h 715775"/>
              <a:gd name="connsiteX5" fmla="*/ 2963373 w 3082671"/>
              <a:gd name="connsiteY5" fmla="*/ 715775 h 715775"/>
              <a:gd name="connsiteX6" fmla="*/ 119298 w 3082671"/>
              <a:gd name="connsiteY6" fmla="*/ 715775 h 715775"/>
              <a:gd name="connsiteX7" fmla="*/ 0 w 3082671"/>
              <a:gd name="connsiteY7" fmla="*/ 596477 h 715775"/>
              <a:gd name="connsiteX8" fmla="*/ 0 w 3082671"/>
              <a:gd name="connsiteY8" fmla="*/ 119298 h 71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671" h="715775">
                <a:moveTo>
                  <a:pt x="0" y="119298"/>
                </a:moveTo>
                <a:cubicBezTo>
                  <a:pt x="0" y="53412"/>
                  <a:pt x="53412" y="0"/>
                  <a:pt x="119298" y="0"/>
                </a:cubicBezTo>
                <a:lnTo>
                  <a:pt x="2963373" y="0"/>
                </a:lnTo>
                <a:cubicBezTo>
                  <a:pt x="3029259" y="0"/>
                  <a:pt x="3082671" y="53412"/>
                  <a:pt x="3082671" y="119298"/>
                </a:cubicBezTo>
                <a:lnTo>
                  <a:pt x="3082671" y="596477"/>
                </a:lnTo>
                <a:cubicBezTo>
                  <a:pt x="3082671" y="662363"/>
                  <a:pt x="3029259" y="715775"/>
                  <a:pt x="2963373" y="715775"/>
                </a:cubicBezTo>
                <a:lnTo>
                  <a:pt x="119298" y="715775"/>
                </a:lnTo>
                <a:cubicBezTo>
                  <a:pt x="53412" y="715775"/>
                  <a:pt x="0" y="662363"/>
                  <a:pt x="0" y="596477"/>
                </a:cubicBezTo>
                <a:lnTo>
                  <a:pt x="0" y="119298"/>
                </a:lnTo>
                <a:close/>
              </a:path>
            </a:pathLst>
          </a:custGeom>
          <a:solidFill>
            <a:schemeClr val="tx2"/>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10730" tIns="72769" rIns="110730" bIns="72769" numCol="1" spcCol="1270" anchor="ctr" anchorCtr="0">
            <a:noAutofit/>
          </a:bodyPr>
          <a:lstStyle/>
          <a:p>
            <a:pPr algn="ctr" defTabSz="885688">
              <a:lnSpc>
                <a:spcPct val="90000"/>
              </a:lnSpc>
              <a:spcBef>
                <a:spcPct val="0"/>
              </a:spcBef>
              <a:spcAft>
                <a:spcPct val="35000"/>
              </a:spcAft>
            </a:pPr>
            <a:r>
              <a:rPr lang="en-US" sz="2000" b="1" dirty="0">
                <a:solidFill>
                  <a:prstClr val="white"/>
                </a:solidFill>
              </a:rPr>
              <a:t>Waiver </a:t>
            </a:r>
          </a:p>
        </p:txBody>
      </p:sp>
      <p:sp>
        <p:nvSpPr>
          <p:cNvPr id="16" name="Freeform 15"/>
          <p:cNvSpPr/>
          <p:nvPr/>
        </p:nvSpPr>
        <p:spPr>
          <a:xfrm>
            <a:off x="304846" y="2005418"/>
            <a:ext cx="3082671" cy="878199"/>
          </a:xfrm>
          <a:custGeom>
            <a:avLst/>
            <a:gdLst>
              <a:gd name="connsiteX0" fmla="*/ 0 w 3082671"/>
              <a:gd name="connsiteY0" fmla="*/ 141909 h 851437"/>
              <a:gd name="connsiteX1" fmla="*/ 141909 w 3082671"/>
              <a:gd name="connsiteY1" fmla="*/ 0 h 851437"/>
              <a:gd name="connsiteX2" fmla="*/ 2940762 w 3082671"/>
              <a:gd name="connsiteY2" fmla="*/ 0 h 851437"/>
              <a:gd name="connsiteX3" fmla="*/ 3082671 w 3082671"/>
              <a:gd name="connsiteY3" fmla="*/ 141909 h 851437"/>
              <a:gd name="connsiteX4" fmla="*/ 3082671 w 3082671"/>
              <a:gd name="connsiteY4" fmla="*/ 709528 h 851437"/>
              <a:gd name="connsiteX5" fmla="*/ 2940762 w 3082671"/>
              <a:gd name="connsiteY5" fmla="*/ 851437 h 851437"/>
              <a:gd name="connsiteX6" fmla="*/ 141909 w 3082671"/>
              <a:gd name="connsiteY6" fmla="*/ 851437 h 851437"/>
              <a:gd name="connsiteX7" fmla="*/ 0 w 3082671"/>
              <a:gd name="connsiteY7" fmla="*/ 709528 h 851437"/>
              <a:gd name="connsiteX8" fmla="*/ 0 w 3082671"/>
              <a:gd name="connsiteY8" fmla="*/ 141909 h 85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671" h="851437">
                <a:moveTo>
                  <a:pt x="0" y="141909"/>
                </a:moveTo>
                <a:cubicBezTo>
                  <a:pt x="0" y="63535"/>
                  <a:pt x="63535" y="0"/>
                  <a:pt x="141909" y="0"/>
                </a:cubicBezTo>
                <a:lnTo>
                  <a:pt x="2940762" y="0"/>
                </a:lnTo>
                <a:cubicBezTo>
                  <a:pt x="3019136" y="0"/>
                  <a:pt x="3082671" y="63535"/>
                  <a:pt x="3082671" y="141909"/>
                </a:cubicBezTo>
                <a:lnTo>
                  <a:pt x="3082671" y="709528"/>
                </a:lnTo>
                <a:cubicBezTo>
                  <a:pt x="3082671" y="787902"/>
                  <a:pt x="3019136" y="851437"/>
                  <a:pt x="2940762" y="851437"/>
                </a:cubicBezTo>
                <a:lnTo>
                  <a:pt x="141909" y="851437"/>
                </a:lnTo>
                <a:cubicBezTo>
                  <a:pt x="63535" y="851437"/>
                  <a:pt x="0" y="787902"/>
                  <a:pt x="0" y="709528"/>
                </a:cubicBezTo>
                <a:lnTo>
                  <a:pt x="0" y="141909"/>
                </a:lnTo>
                <a:close/>
              </a:path>
            </a:pathLst>
          </a:custGeom>
          <a:solidFill>
            <a:schemeClr val="tx2"/>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17326" tIns="79367" rIns="117326" bIns="79367" numCol="1" spcCol="1270" anchor="ctr" anchorCtr="0">
            <a:noAutofit/>
          </a:bodyPr>
          <a:lstStyle/>
          <a:p>
            <a:pPr algn="ctr" defTabSz="885688">
              <a:lnSpc>
                <a:spcPct val="90000"/>
              </a:lnSpc>
              <a:spcBef>
                <a:spcPct val="0"/>
              </a:spcBef>
              <a:spcAft>
                <a:spcPct val="35000"/>
              </a:spcAft>
            </a:pPr>
            <a:r>
              <a:rPr lang="en-US" sz="2000" b="1" dirty="0">
                <a:solidFill>
                  <a:prstClr val="white"/>
                </a:solidFill>
              </a:rPr>
              <a:t>Minimum Net Worth</a:t>
            </a:r>
          </a:p>
        </p:txBody>
      </p:sp>
    </p:spTree>
    <p:extLst>
      <p:ext uri="{BB962C8B-B14F-4D97-AF65-F5344CB8AC3E}">
        <p14:creationId xmlns:p14="http://schemas.microsoft.com/office/powerpoint/2010/main" val="45007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13431" y="5408181"/>
            <a:ext cx="1295400" cy="1324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Key Proposed Changes to Guideline (</a:t>
            </a:r>
            <a:r>
              <a:rPr lang="en-US" dirty="0" smtClean="0"/>
              <a:t>NTL)</a:t>
            </a:r>
            <a:endParaRPr lang="en-US" dirty="0"/>
          </a:p>
        </p:txBody>
      </p:sp>
      <p:sp>
        <p:nvSpPr>
          <p:cNvPr id="4" name="Slide Number Placeholder 3"/>
          <p:cNvSpPr>
            <a:spLocks noGrp="1"/>
          </p:cNvSpPr>
          <p:nvPr>
            <p:ph type="sldNum" sz="quarter" idx="12"/>
          </p:nvPr>
        </p:nvSpPr>
        <p:spPr>
          <a:xfrm>
            <a:off x="457200" y="6440164"/>
            <a:ext cx="2133600" cy="365125"/>
          </a:xfrm>
        </p:spPr>
        <p:txBody>
          <a:bodyPr/>
          <a:lstStyle/>
          <a:p>
            <a:fld id="{7D0B8FF3-EF79-44F3-9499-3B46619CF25F}" type="slidenum">
              <a:rPr lang="en-US" smtClean="0">
                <a:solidFill>
                  <a:prstClr val="black">
                    <a:tint val="75000"/>
                  </a:prstClr>
                </a:solidFill>
              </a:rPr>
              <a:pPr/>
              <a:t>18</a:t>
            </a:fld>
            <a:endParaRPr lang="en-US" dirty="0">
              <a:solidFill>
                <a:prstClr val="black">
                  <a:tint val="75000"/>
                </a:prstClr>
              </a:solidFill>
            </a:endParaRPr>
          </a:p>
        </p:txBody>
      </p:sp>
      <p:sp>
        <p:nvSpPr>
          <p:cNvPr id="7" name="Freeform 6"/>
          <p:cNvSpPr/>
          <p:nvPr/>
        </p:nvSpPr>
        <p:spPr>
          <a:xfrm>
            <a:off x="3048001" y="1059039"/>
            <a:ext cx="5791200" cy="2258225"/>
          </a:xfrm>
          <a:custGeom>
            <a:avLst/>
            <a:gdLst>
              <a:gd name="connsiteX0" fmla="*/ 307129 w 1842736"/>
              <a:gd name="connsiteY0" fmla="*/ 0 h 5480304"/>
              <a:gd name="connsiteX1" fmla="*/ 1535607 w 1842736"/>
              <a:gd name="connsiteY1" fmla="*/ 0 h 5480304"/>
              <a:gd name="connsiteX2" fmla="*/ 1842736 w 1842736"/>
              <a:gd name="connsiteY2" fmla="*/ 307129 h 5480304"/>
              <a:gd name="connsiteX3" fmla="*/ 1842736 w 1842736"/>
              <a:gd name="connsiteY3" fmla="*/ 5480304 h 5480304"/>
              <a:gd name="connsiteX4" fmla="*/ 1842736 w 1842736"/>
              <a:gd name="connsiteY4" fmla="*/ 5480304 h 5480304"/>
              <a:gd name="connsiteX5" fmla="*/ 0 w 1842736"/>
              <a:gd name="connsiteY5" fmla="*/ 5480304 h 5480304"/>
              <a:gd name="connsiteX6" fmla="*/ 0 w 1842736"/>
              <a:gd name="connsiteY6" fmla="*/ 5480304 h 5480304"/>
              <a:gd name="connsiteX7" fmla="*/ 0 w 1842736"/>
              <a:gd name="connsiteY7" fmla="*/ 307129 h 5480304"/>
              <a:gd name="connsiteX8" fmla="*/ 307129 w 1842736"/>
              <a:gd name="connsiteY8" fmla="*/ 0 h 548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2736" h="5480304">
                <a:moveTo>
                  <a:pt x="1842736" y="913403"/>
                </a:moveTo>
                <a:lnTo>
                  <a:pt x="1842736" y="4566901"/>
                </a:lnTo>
                <a:cubicBezTo>
                  <a:pt x="1842736" y="5071361"/>
                  <a:pt x="1796500" y="5480304"/>
                  <a:pt x="1739465" y="5480304"/>
                </a:cubicBezTo>
                <a:lnTo>
                  <a:pt x="0" y="5480304"/>
                </a:lnTo>
                <a:lnTo>
                  <a:pt x="0" y="5480304"/>
                </a:lnTo>
                <a:lnTo>
                  <a:pt x="0" y="0"/>
                </a:lnTo>
                <a:lnTo>
                  <a:pt x="0" y="0"/>
                </a:lnTo>
                <a:lnTo>
                  <a:pt x="1739465" y="0"/>
                </a:lnTo>
                <a:cubicBezTo>
                  <a:pt x="1796500" y="0"/>
                  <a:pt x="1842736" y="408943"/>
                  <a:pt x="1842736" y="913403"/>
                </a:cubicBez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46728" tIns="212987" rIns="336345" bIns="212989" numCol="1" spcCol="1270" anchor="ctr" anchorCtr="0">
            <a:noAutofit/>
          </a:bodyPr>
          <a:lstStyle/>
          <a:p>
            <a:pPr marL="227747" lvl="1" indent="-113873" defTabSz="797115">
              <a:lnSpc>
                <a:spcPct val="90000"/>
              </a:lnSpc>
              <a:spcBef>
                <a:spcPct val="0"/>
              </a:spcBef>
              <a:spcAft>
                <a:spcPct val="15000"/>
              </a:spcAft>
              <a:buFontTx/>
              <a:buChar char="••"/>
            </a:pPr>
            <a:r>
              <a:rPr lang="en-US" dirty="0" smtClean="0">
                <a:solidFill>
                  <a:schemeClr val="bg1"/>
                </a:solidFill>
              </a:rPr>
              <a:t>No longer consider the combined financial strength of co-lessees when determining a lessee’s ability to meet its decommissioning liability financial assurance requirements.</a:t>
            </a:r>
            <a:endParaRPr lang="en-US" dirty="0">
              <a:solidFill>
                <a:schemeClr val="bg1"/>
              </a:solidFill>
            </a:endParaRPr>
          </a:p>
          <a:p>
            <a:pPr marL="227747" lvl="1" indent="-113873" defTabSz="354274">
              <a:lnSpc>
                <a:spcPct val="90000"/>
              </a:lnSpc>
              <a:spcBef>
                <a:spcPct val="0"/>
              </a:spcBef>
              <a:spcAft>
                <a:spcPct val="15000"/>
              </a:spcAft>
              <a:buFontTx/>
              <a:buChar char="••"/>
            </a:pPr>
            <a:endParaRPr lang="en-US" sz="800" dirty="0">
              <a:solidFill>
                <a:schemeClr val="bg1"/>
              </a:solidFill>
            </a:endParaRPr>
          </a:p>
          <a:p>
            <a:pPr marL="227747" lvl="1" indent="-113873" defTabSz="797115">
              <a:lnSpc>
                <a:spcPct val="90000"/>
              </a:lnSpc>
              <a:spcBef>
                <a:spcPct val="0"/>
              </a:spcBef>
              <a:spcAft>
                <a:spcPct val="15000"/>
              </a:spcAft>
              <a:buFontTx/>
              <a:buChar char="••"/>
            </a:pPr>
            <a:r>
              <a:rPr lang="en-US" dirty="0" smtClean="0">
                <a:solidFill>
                  <a:schemeClr val="bg1"/>
                </a:solidFill>
              </a:rPr>
              <a:t>With multiple co-lessees, it will be up to the co-lessees to determine how best to fulfill BOEM’s requirement for 100% assurance of OCS decommissioning liabilities.</a:t>
            </a:r>
            <a:endParaRPr lang="en-US" dirty="0">
              <a:solidFill>
                <a:schemeClr val="bg1"/>
              </a:solidFill>
            </a:endParaRPr>
          </a:p>
        </p:txBody>
      </p:sp>
      <p:sp>
        <p:nvSpPr>
          <p:cNvPr id="8" name="Freeform 7"/>
          <p:cNvSpPr/>
          <p:nvPr/>
        </p:nvSpPr>
        <p:spPr>
          <a:xfrm>
            <a:off x="304801" y="1059039"/>
            <a:ext cx="3048000" cy="2258226"/>
          </a:xfrm>
          <a:custGeom>
            <a:avLst/>
            <a:gdLst>
              <a:gd name="connsiteX0" fmla="*/ 0 w 3082671"/>
              <a:gd name="connsiteY0" fmla="*/ 332581 h 1995449"/>
              <a:gd name="connsiteX1" fmla="*/ 332581 w 3082671"/>
              <a:gd name="connsiteY1" fmla="*/ 0 h 1995449"/>
              <a:gd name="connsiteX2" fmla="*/ 2750090 w 3082671"/>
              <a:gd name="connsiteY2" fmla="*/ 0 h 1995449"/>
              <a:gd name="connsiteX3" fmla="*/ 3082671 w 3082671"/>
              <a:gd name="connsiteY3" fmla="*/ 332581 h 1995449"/>
              <a:gd name="connsiteX4" fmla="*/ 3082671 w 3082671"/>
              <a:gd name="connsiteY4" fmla="*/ 1662868 h 1995449"/>
              <a:gd name="connsiteX5" fmla="*/ 2750090 w 3082671"/>
              <a:gd name="connsiteY5" fmla="*/ 1995449 h 1995449"/>
              <a:gd name="connsiteX6" fmla="*/ 332581 w 3082671"/>
              <a:gd name="connsiteY6" fmla="*/ 1995449 h 1995449"/>
              <a:gd name="connsiteX7" fmla="*/ 0 w 3082671"/>
              <a:gd name="connsiteY7" fmla="*/ 1662868 h 1995449"/>
              <a:gd name="connsiteX8" fmla="*/ 0 w 3082671"/>
              <a:gd name="connsiteY8" fmla="*/ 332581 h 199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671" h="1995449">
                <a:moveTo>
                  <a:pt x="0" y="332581"/>
                </a:moveTo>
                <a:cubicBezTo>
                  <a:pt x="0" y="148902"/>
                  <a:pt x="148902" y="0"/>
                  <a:pt x="332581" y="0"/>
                </a:cubicBezTo>
                <a:lnTo>
                  <a:pt x="2750090" y="0"/>
                </a:lnTo>
                <a:cubicBezTo>
                  <a:pt x="2933769" y="0"/>
                  <a:pt x="3082671" y="148902"/>
                  <a:pt x="3082671" y="332581"/>
                </a:cubicBezTo>
                <a:lnTo>
                  <a:pt x="3082671" y="1662868"/>
                </a:lnTo>
                <a:cubicBezTo>
                  <a:pt x="3082671" y="1846547"/>
                  <a:pt x="2933769" y="1995449"/>
                  <a:pt x="2750090" y="1995449"/>
                </a:cubicBezTo>
                <a:lnTo>
                  <a:pt x="332581" y="1995449"/>
                </a:lnTo>
                <a:cubicBezTo>
                  <a:pt x="148902" y="1995449"/>
                  <a:pt x="0" y="1846547"/>
                  <a:pt x="0" y="1662868"/>
                </a:cubicBezTo>
                <a:lnTo>
                  <a:pt x="0" y="332581"/>
                </a:lnTo>
                <a:close/>
              </a:path>
            </a:pathLst>
          </a:custGeom>
          <a:solidFill>
            <a:schemeClr val="tx2"/>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72962" tIns="135006" rIns="172962" bIns="135006" numCol="1" spcCol="1270" anchor="ctr" anchorCtr="0">
            <a:noAutofit/>
          </a:bodyPr>
          <a:lstStyle/>
          <a:p>
            <a:pPr algn="ctr" defTabSz="885688">
              <a:lnSpc>
                <a:spcPct val="90000"/>
              </a:lnSpc>
              <a:spcBef>
                <a:spcPct val="0"/>
              </a:spcBef>
              <a:spcAft>
                <a:spcPct val="35000"/>
              </a:spcAft>
            </a:pPr>
            <a:r>
              <a:rPr lang="en-US" sz="2000" b="1" dirty="0">
                <a:solidFill>
                  <a:prstClr val="white"/>
                </a:solidFill>
              </a:rPr>
              <a:t>Co-lessees</a:t>
            </a:r>
          </a:p>
        </p:txBody>
      </p:sp>
      <p:sp>
        <p:nvSpPr>
          <p:cNvPr id="9" name="Freeform 8"/>
          <p:cNvSpPr/>
          <p:nvPr/>
        </p:nvSpPr>
        <p:spPr>
          <a:xfrm>
            <a:off x="3048000" y="3391076"/>
            <a:ext cx="5791201" cy="1257124"/>
          </a:xfrm>
          <a:custGeom>
            <a:avLst/>
            <a:gdLst>
              <a:gd name="connsiteX0" fmla="*/ 199068 w 1194387"/>
              <a:gd name="connsiteY0" fmla="*/ 0 h 5456665"/>
              <a:gd name="connsiteX1" fmla="*/ 995319 w 1194387"/>
              <a:gd name="connsiteY1" fmla="*/ 0 h 5456665"/>
              <a:gd name="connsiteX2" fmla="*/ 1194387 w 1194387"/>
              <a:gd name="connsiteY2" fmla="*/ 199068 h 5456665"/>
              <a:gd name="connsiteX3" fmla="*/ 1194387 w 1194387"/>
              <a:gd name="connsiteY3" fmla="*/ 5456665 h 5456665"/>
              <a:gd name="connsiteX4" fmla="*/ 1194387 w 1194387"/>
              <a:gd name="connsiteY4" fmla="*/ 5456665 h 5456665"/>
              <a:gd name="connsiteX5" fmla="*/ 0 w 1194387"/>
              <a:gd name="connsiteY5" fmla="*/ 5456665 h 5456665"/>
              <a:gd name="connsiteX6" fmla="*/ 0 w 1194387"/>
              <a:gd name="connsiteY6" fmla="*/ 5456665 h 5456665"/>
              <a:gd name="connsiteX7" fmla="*/ 0 w 1194387"/>
              <a:gd name="connsiteY7" fmla="*/ 199068 h 5456665"/>
              <a:gd name="connsiteX8" fmla="*/ 199068 w 1194387"/>
              <a:gd name="connsiteY8" fmla="*/ 0 h 545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387" h="5456665">
                <a:moveTo>
                  <a:pt x="1194387" y="909460"/>
                </a:moveTo>
                <a:lnTo>
                  <a:pt x="1194387" y="4547205"/>
                </a:lnTo>
                <a:cubicBezTo>
                  <a:pt x="1194387" y="5049485"/>
                  <a:pt x="1174879" y="5456665"/>
                  <a:pt x="1150814" y="5456665"/>
                </a:cubicBezTo>
                <a:lnTo>
                  <a:pt x="0" y="5456665"/>
                </a:lnTo>
                <a:lnTo>
                  <a:pt x="0" y="5456665"/>
                </a:lnTo>
                <a:lnTo>
                  <a:pt x="0" y="0"/>
                </a:lnTo>
                <a:lnTo>
                  <a:pt x="0" y="0"/>
                </a:lnTo>
                <a:lnTo>
                  <a:pt x="1150814" y="0"/>
                </a:lnTo>
                <a:cubicBezTo>
                  <a:pt x="1174879" y="0"/>
                  <a:pt x="1194387" y="407180"/>
                  <a:pt x="1194387" y="909460"/>
                </a:cubicBez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46728" tIns="181448" rIns="304811" bIns="181448" numCol="1" spcCol="1270" anchor="ctr" anchorCtr="0">
            <a:noAutofit/>
          </a:bodyPr>
          <a:lstStyle/>
          <a:p>
            <a:pPr marL="227747" lvl="1" indent="-113873" defTabSz="797115">
              <a:lnSpc>
                <a:spcPct val="90000"/>
              </a:lnSpc>
              <a:spcBef>
                <a:spcPct val="0"/>
              </a:spcBef>
              <a:spcAft>
                <a:spcPct val="15000"/>
              </a:spcAft>
              <a:buFontTx/>
              <a:buChar char="••"/>
            </a:pPr>
            <a:r>
              <a:rPr lang="en-US" dirty="0" smtClean="0">
                <a:solidFill>
                  <a:schemeClr val="bg1"/>
                </a:solidFill>
              </a:rPr>
              <a:t>It is not the Bureau’s intent to double bond.</a:t>
            </a:r>
            <a:endParaRPr lang="en-US" dirty="0">
              <a:solidFill>
                <a:schemeClr val="bg1"/>
              </a:solidFill>
            </a:endParaRPr>
          </a:p>
          <a:p>
            <a:pPr marL="227747" lvl="1" indent="-113873" defTabSz="354274">
              <a:lnSpc>
                <a:spcPct val="90000"/>
              </a:lnSpc>
              <a:spcBef>
                <a:spcPct val="0"/>
              </a:spcBef>
              <a:spcAft>
                <a:spcPct val="15000"/>
              </a:spcAft>
              <a:buFontTx/>
              <a:buChar char="••"/>
            </a:pPr>
            <a:endParaRPr lang="en-US" sz="800" dirty="0">
              <a:solidFill>
                <a:schemeClr val="bg1"/>
              </a:solidFill>
            </a:endParaRPr>
          </a:p>
          <a:p>
            <a:pPr marL="227747" lvl="1" indent="-113873" defTabSz="797115">
              <a:lnSpc>
                <a:spcPct val="90000"/>
              </a:lnSpc>
              <a:spcBef>
                <a:spcPct val="0"/>
              </a:spcBef>
              <a:spcAft>
                <a:spcPct val="15000"/>
              </a:spcAft>
              <a:buFontTx/>
              <a:buChar char="••"/>
            </a:pPr>
            <a:r>
              <a:rPr lang="en-US" dirty="0" smtClean="0">
                <a:solidFill>
                  <a:schemeClr val="bg1"/>
                </a:solidFill>
              </a:rPr>
              <a:t>BOEM will work with lessees on solutions to reduce “Redundant Bonding” through mechanisms such as “Multi Party” bonds.</a:t>
            </a:r>
            <a:endParaRPr lang="en-US" dirty="0">
              <a:solidFill>
                <a:schemeClr val="bg1"/>
              </a:solidFill>
            </a:endParaRPr>
          </a:p>
        </p:txBody>
      </p:sp>
      <p:sp>
        <p:nvSpPr>
          <p:cNvPr id="10" name="Freeform 9"/>
          <p:cNvSpPr/>
          <p:nvPr/>
        </p:nvSpPr>
        <p:spPr>
          <a:xfrm>
            <a:off x="304800" y="3391076"/>
            <a:ext cx="3048001" cy="1257124"/>
          </a:xfrm>
          <a:custGeom>
            <a:avLst/>
            <a:gdLst>
              <a:gd name="connsiteX0" fmla="*/ 0 w 3104589"/>
              <a:gd name="connsiteY0" fmla="*/ 209525 h 1257124"/>
              <a:gd name="connsiteX1" fmla="*/ 209525 w 3104589"/>
              <a:gd name="connsiteY1" fmla="*/ 0 h 1257124"/>
              <a:gd name="connsiteX2" fmla="*/ 2895064 w 3104589"/>
              <a:gd name="connsiteY2" fmla="*/ 0 h 1257124"/>
              <a:gd name="connsiteX3" fmla="*/ 3104589 w 3104589"/>
              <a:gd name="connsiteY3" fmla="*/ 209525 h 1257124"/>
              <a:gd name="connsiteX4" fmla="*/ 3104589 w 3104589"/>
              <a:gd name="connsiteY4" fmla="*/ 1047599 h 1257124"/>
              <a:gd name="connsiteX5" fmla="*/ 2895064 w 3104589"/>
              <a:gd name="connsiteY5" fmla="*/ 1257124 h 1257124"/>
              <a:gd name="connsiteX6" fmla="*/ 209525 w 3104589"/>
              <a:gd name="connsiteY6" fmla="*/ 1257124 h 1257124"/>
              <a:gd name="connsiteX7" fmla="*/ 0 w 3104589"/>
              <a:gd name="connsiteY7" fmla="*/ 1047599 h 1257124"/>
              <a:gd name="connsiteX8" fmla="*/ 0 w 3104589"/>
              <a:gd name="connsiteY8" fmla="*/ 209525 h 125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4589" h="1257124">
                <a:moveTo>
                  <a:pt x="0" y="209525"/>
                </a:moveTo>
                <a:cubicBezTo>
                  <a:pt x="0" y="93808"/>
                  <a:pt x="93808" y="0"/>
                  <a:pt x="209525" y="0"/>
                </a:cubicBezTo>
                <a:lnTo>
                  <a:pt x="2895064" y="0"/>
                </a:lnTo>
                <a:cubicBezTo>
                  <a:pt x="3010781" y="0"/>
                  <a:pt x="3104589" y="93808"/>
                  <a:pt x="3104589" y="209525"/>
                </a:cubicBezTo>
                <a:lnTo>
                  <a:pt x="3104589" y="1047599"/>
                </a:lnTo>
                <a:cubicBezTo>
                  <a:pt x="3104589" y="1163316"/>
                  <a:pt x="3010781" y="1257124"/>
                  <a:pt x="2895064" y="1257124"/>
                </a:cubicBezTo>
                <a:lnTo>
                  <a:pt x="209525" y="1257124"/>
                </a:lnTo>
                <a:cubicBezTo>
                  <a:pt x="93808" y="1257124"/>
                  <a:pt x="0" y="1163316"/>
                  <a:pt x="0" y="1047599"/>
                </a:cubicBezTo>
                <a:lnTo>
                  <a:pt x="0" y="209525"/>
                </a:lnTo>
                <a:close/>
              </a:path>
            </a:pathLst>
          </a:custGeom>
          <a:solidFill>
            <a:schemeClr val="tx2"/>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37052" tIns="99103" rIns="137052" bIns="99103" numCol="1" spcCol="1270" anchor="ctr" anchorCtr="0">
            <a:noAutofit/>
          </a:bodyPr>
          <a:lstStyle/>
          <a:p>
            <a:pPr algn="ctr" defTabSz="885688">
              <a:lnSpc>
                <a:spcPct val="90000"/>
              </a:lnSpc>
              <a:spcBef>
                <a:spcPct val="0"/>
              </a:spcBef>
              <a:spcAft>
                <a:spcPct val="35000"/>
              </a:spcAft>
            </a:pPr>
            <a:r>
              <a:rPr lang="en-US" sz="2000" b="1" dirty="0">
                <a:solidFill>
                  <a:prstClr val="white"/>
                </a:solidFill>
              </a:rPr>
              <a:t>Redundant Bonding</a:t>
            </a:r>
          </a:p>
        </p:txBody>
      </p:sp>
      <p:sp>
        <p:nvSpPr>
          <p:cNvPr id="11" name="Freeform 10"/>
          <p:cNvSpPr/>
          <p:nvPr/>
        </p:nvSpPr>
        <p:spPr>
          <a:xfrm>
            <a:off x="3048000" y="4765796"/>
            <a:ext cx="5791201" cy="900881"/>
          </a:xfrm>
          <a:custGeom>
            <a:avLst/>
            <a:gdLst>
              <a:gd name="connsiteX0" fmla="*/ 139733 w 838382"/>
              <a:gd name="connsiteY0" fmla="*/ 0 h 5480304"/>
              <a:gd name="connsiteX1" fmla="*/ 698649 w 838382"/>
              <a:gd name="connsiteY1" fmla="*/ 0 h 5480304"/>
              <a:gd name="connsiteX2" fmla="*/ 838382 w 838382"/>
              <a:gd name="connsiteY2" fmla="*/ 139733 h 5480304"/>
              <a:gd name="connsiteX3" fmla="*/ 838382 w 838382"/>
              <a:gd name="connsiteY3" fmla="*/ 5480304 h 5480304"/>
              <a:gd name="connsiteX4" fmla="*/ 838382 w 838382"/>
              <a:gd name="connsiteY4" fmla="*/ 5480304 h 5480304"/>
              <a:gd name="connsiteX5" fmla="*/ 0 w 838382"/>
              <a:gd name="connsiteY5" fmla="*/ 5480304 h 5480304"/>
              <a:gd name="connsiteX6" fmla="*/ 0 w 838382"/>
              <a:gd name="connsiteY6" fmla="*/ 5480304 h 5480304"/>
              <a:gd name="connsiteX7" fmla="*/ 0 w 838382"/>
              <a:gd name="connsiteY7" fmla="*/ 139733 h 5480304"/>
              <a:gd name="connsiteX8" fmla="*/ 139733 w 838382"/>
              <a:gd name="connsiteY8" fmla="*/ 0 h 548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82" h="5480304">
                <a:moveTo>
                  <a:pt x="838382" y="913404"/>
                </a:moveTo>
                <a:lnTo>
                  <a:pt x="838382" y="4566900"/>
                </a:lnTo>
                <a:cubicBezTo>
                  <a:pt x="838382" y="5071355"/>
                  <a:pt x="828811" y="5480301"/>
                  <a:pt x="817006" y="5480301"/>
                </a:cubicBezTo>
                <a:lnTo>
                  <a:pt x="0" y="5480301"/>
                </a:lnTo>
                <a:lnTo>
                  <a:pt x="0" y="5480301"/>
                </a:lnTo>
                <a:lnTo>
                  <a:pt x="0" y="3"/>
                </a:lnTo>
                <a:lnTo>
                  <a:pt x="0" y="3"/>
                </a:lnTo>
                <a:lnTo>
                  <a:pt x="817006" y="3"/>
                </a:lnTo>
                <a:cubicBezTo>
                  <a:pt x="828811" y="3"/>
                  <a:pt x="838382" y="408949"/>
                  <a:pt x="838382" y="913404"/>
                </a:cubicBez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46728" tIns="164139" rIns="287514" bIns="164139" numCol="1" spcCol="1270" anchor="ctr" anchorCtr="0">
            <a:noAutofit/>
          </a:bodyPr>
          <a:lstStyle/>
          <a:p>
            <a:pPr marL="227747" lvl="1" indent="-113873" defTabSz="797115">
              <a:lnSpc>
                <a:spcPct val="90000"/>
              </a:lnSpc>
              <a:spcBef>
                <a:spcPct val="0"/>
              </a:spcBef>
              <a:spcAft>
                <a:spcPct val="15000"/>
              </a:spcAft>
              <a:buFontTx/>
              <a:buChar char="••"/>
            </a:pPr>
            <a:r>
              <a:rPr lang="en-US" dirty="0" smtClean="0">
                <a:solidFill>
                  <a:schemeClr val="bg1"/>
                </a:solidFill>
              </a:rPr>
              <a:t>BOEM may consider alternative forms of financial assurance to provide additional flexibility.</a:t>
            </a:r>
            <a:endParaRPr lang="en-US" dirty="0">
              <a:solidFill>
                <a:schemeClr val="bg1"/>
              </a:solidFill>
            </a:endParaRPr>
          </a:p>
        </p:txBody>
      </p:sp>
      <p:sp>
        <p:nvSpPr>
          <p:cNvPr id="12" name="Freeform 11"/>
          <p:cNvSpPr/>
          <p:nvPr/>
        </p:nvSpPr>
        <p:spPr>
          <a:xfrm>
            <a:off x="304801" y="4765797"/>
            <a:ext cx="3048000" cy="900881"/>
          </a:xfrm>
          <a:custGeom>
            <a:avLst/>
            <a:gdLst>
              <a:gd name="connsiteX0" fmla="*/ 0 w 3082671"/>
              <a:gd name="connsiteY0" fmla="*/ 150150 h 900881"/>
              <a:gd name="connsiteX1" fmla="*/ 150150 w 3082671"/>
              <a:gd name="connsiteY1" fmla="*/ 0 h 900881"/>
              <a:gd name="connsiteX2" fmla="*/ 2932521 w 3082671"/>
              <a:gd name="connsiteY2" fmla="*/ 0 h 900881"/>
              <a:gd name="connsiteX3" fmla="*/ 3082671 w 3082671"/>
              <a:gd name="connsiteY3" fmla="*/ 150150 h 900881"/>
              <a:gd name="connsiteX4" fmla="*/ 3082671 w 3082671"/>
              <a:gd name="connsiteY4" fmla="*/ 750731 h 900881"/>
              <a:gd name="connsiteX5" fmla="*/ 2932521 w 3082671"/>
              <a:gd name="connsiteY5" fmla="*/ 900881 h 900881"/>
              <a:gd name="connsiteX6" fmla="*/ 150150 w 3082671"/>
              <a:gd name="connsiteY6" fmla="*/ 900881 h 900881"/>
              <a:gd name="connsiteX7" fmla="*/ 0 w 3082671"/>
              <a:gd name="connsiteY7" fmla="*/ 750731 h 900881"/>
              <a:gd name="connsiteX8" fmla="*/ 0 w 3082671"/>
              <a:gd name="connsiteY8" fmla="*/ 150150 h 90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671" h="900881">
                <a:moveTo>
                  <a:pt x="0" y="150150"/>
                </a:moveTo>
                <a:cubicBezTo>
                  <a:pt x="0" y="67224"/>
                  <a:pt x="67224" y="0"/>
                  <a:pt x="150150" y="0"/>
                </a:cubicBezTo>
                <a:lnTo>
                  <a:pt x="2932521" y="0"/>
                </a:lnTo>
                <a:cubicBezTo>
                  <a:pt x="3015447" y="0"/>
                  <a:pt x="3082671" y="67224"/>
                  <a:pt x="3082671" y="150150"/>
                </a:cubicBezTo>
                <a:lnTo>
                  <a:pt x="3082671" y="750731"/>
                </a:lnTo>
                <a:cubicBezTo>
                  <a:pt x="3082671" y="833657"/>
                  <a:pt x="3015447" y="900881"/>
                  <a:pt x="2932521" y="900881"/>
                </a:cubicBezTo>
                <a:lnTo>
                  <a:pt x="150150" y="900881"/>
                </a:lnTo>
                <a:cubicBezTo>
                  <a:pt x="67224" y="900881"/>
                  <a:pt x="0" y="833657"/>
                  <a:pt x="0" y="750731"/>
                </a:cubicBezTo>
                <a:lnTo>
                  <a:pt x="0" y="150150"/>
                </a:lnTo>
                <a:close/>
              </a:path>
            </a:pathLst>
          </a:custGeom>
          <a:solidFill>
            <a:schemeClr val="tx2"/>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19734" tIns="81765" rIns="119734" bIns="81765" numCol="1" spcCol="1270" anchor="ctr" anchorCtr="0">
            <a:noAutofit/>
          </a:bodyPr>
          <a:lstStyle/>
          <a:p>
            <a:pPr algn="ctr" defTabSz="885688">
              <a:lnSpc>
                <a:spcPct val="90000"/>
              </a:lnSpc>
              <a:spcBef>
                <a:spcPct val="0"/>
              </a:spcBef>
              <a:spcAft>
                <a:spcPct val="35000"/>
              </a:spcAft>
            </a:pPr>
            <a:r>
              <a:rPr lang="en-US" sz="2000" b="1" dirty="0">
                <a:solidFill>
                  <a:prstClr val="white"/>
                </a:solidFill>
              </a:rPr>
              <a:t>Tailored Plans</a:t>
            </a:r>
            <a:r>
              <a:rPr lang="en-US" sz="3200" b="1" dirty="0">
                <a:solidFill>
                  <a:prstClr val="white"/>
                </a:solidFill>
              </a:rPr>
              <a:t> </a:t>
            </a:r>
          </a:p>
        </p:txBody>
      </p:sp>
      <p:sp>
        <p:nvSpPr>
          <p:cNvPr id="13" name="Freeform 12"/>
          <p:cNvSpPr/>
          <p:nvPr/>
        </p:nvSpPr>
        <p:spPr>
          <a:xfrm>
            <a:off x="3048000" y="5744013"/>
            <a:ext cx="5791201" cy="652751"/>
          </a:xfrm>
          <a:custGeom>
            <a:avLst/>
            <a:gdLst>
              <a:gd name="connsiteX0" fmla="*/ 93874 w 563231"/>
              <a:gd name="connsiteY0" fmla="*/ 0 h 5552016"/>
              <a:gd name="connsiteX1" fmla="*/ 469357 w 563231"/>
              <a:gd name="connsiteY1" fmla="*/ 0 h 5552016"/>
              <a:gd name="connsiteX2" fmla="*/ 563231 w 563231"/>
              <a:gd name="connsiteY2" fmla="*/ 93874 h 5552016"/>
              <a:gd name="connsiteX3" fmla="*/ 563231 w 563231"/>
              <a:gd name="connsiteY3" fmla="*/ 5552016 h 5552016"/>
              <a:gd name="connsiteX4" fmla="*/ 563231 w 563231"/>
              <a:gd name="connsiteY4" fmla="*/ 5552016 h 5552016"/>
              <a:gd name="connsiteX5" fmla="*/ 0 w 563231"/>
              <a:gd name="connsiteY5" fmla="*/ 5552016 h 5552016"/>
              <a:gd name="connsiteX6" fmla="*/ 0 w 563231"/>
              <a:gd name="connsiteY6" fmla="*/ 5552016 h 5552016"/>
              <a:gd name="connsiteX7" fmla="*/ 0 w 563231"/>
              <a:gd name="connsiteY7" fmla="*/ 93874 h 5552016"/>
              <a:gd name="connsiteX8" fmla="*/ 93874 w 563231"/>
              <a:gd name="connsiteY8" fmla="*/ 0 h 555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231" h="5552016">
                <a:moveTo>
                  <a:pt x="563231" y="925361"/>
                </a:moveTo>
                <a:lnTo>
                  <a:pt x="563231" y="4626655"/>
                </a:lnTo>
                <a:cubicBezTo>
                  <a:pt x="563231" y="5137713"/>
                  <a:pt x="558967" y="5552011"/>
                  <a:pt x="553708" y="5552011"/>
                </a:cubicBezTo>
                <a:lnTo>
                  <a:pt x="0" y="5552011"/>
                </a:lnTo>
                <a:lnTo>
                  <a:pt x="0" y="5552011"/>
                </a:lnTo>
                <a:lnTo>
                  <a:pt x="0" y="5"/>
                </a:lnTo>
                <a:lnTo>
                  <a:pt x="0" y="5"/>
                </a:lnTo>
                <a:lnTo>
                  <a:pt x="553708" y="5"/>
                </a:lnTo>
                <a:cubicBezTo>
                  <a:pt x="558967" y="5"/>
                  <a:pt x="563231" y="414303"/>
                  <a:pt x="563231" y="925361"/>
                </a:cubicBez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46728" tIns="150759" rIns="274110" bIns="150757" numCol="1" spcCol="1270" anchor="ctr" anchorCtr="0">
            <a:noAutofit/>
          </a:bodyPr>
          <a:lstStyle/>
          <a:p>
            <a:pPr marL="227747" lvl="1" indent="-113873" defTabSz="797115">
              <a:lnSpc>
                <a:spcPct val="90000"/>
              </a:lnSpc>
              <a:spcBef>
                <a:spcPct val="0"/>
              </a:spcBef>
              <a:spcAft>
                <a:spcPct val="15000"/>
              </a:spcAft>
              <a:buFontTx/>
              <a:buChar char="••"/>
            </a:pPr>
            <a:r>
              <a:rPr lang="en-US" dirty="0" smtClean="0">
                <a:solidFill>
                  <a:schemeClr val="bg1"/>
                </a:solidFill>
              </a:rPr>
              <a:t>There will be a phase-in period for compliance.</a:t>
            </a:r>
            <a:endParaRPr lang="en-US" dirty="0">
              <a:solidFill>
                <a:schemeClr val="bg1"/>
              </a:solidFill>
            </a:endParaRPr>
          </a:p>
        </p:txBody>
      </p:sp>
      <p:sp>
        <p:nvSpPr>
          <p:cNvPr id="14" name="Freeform 13"/>
          <p:cNvSpPr/>
          <p:nvPr/>
        </p:nvSpPr>
        <p:spPr>
          <a:xfrm>
            <a:off x="304800" y="5744014"/>
            <a:ext cx="3048001" cy="652751"/>
          </a:xfrm>
          <a:custGeom>
            <a:avLst/>
            <a:gdLst>
              <a:gd name="connsiteX0" fmla="*/ 0 w 3010673"/>
              <a:gd name="connsiteY0" fmla="*/ 108794 h 652751"/>
              <a:gd name="connsiteX1" fmla="*/ 108794 w 3010673"/>
              <a:gd name="connsiteY1" fmla="*/ 0 h 652751"/>
              <a:gd name="connsiteX2" fmla="*/ 2901879 w 3010673"/>
              <a:gd name="connsiteY2" fmla="*/ 0 h 652751"/>
              <a:gd name="connsiteX3" fmla="*/ 3010673 w 3010673"/>
              <a:gd name="connsiteY3" fmla="*/ 108794 h 652751"/>
              <a:gd name="connsiteX4" fmla="*/ 3010673 w 3010673"/>
              <a:gd name="connsiteY4" fmla="*/ 543957 h 652751"/>
              <a:gd name="connsiteX5" fmla="*/ 2901879 w 3010673"/>
              <a:gd name="connsiteY5" fmla="*/ 652751 h 652751"/>
              <a:gd name="connsiteX6" fmla="*/ 108794 w 3010673"/>
              <a:gd name="connsiteY6" fmla="*/ 652751 h 652751"/>
              <a:gd name="connsiteX7" fmla="*/ 0 w 3010673"/>
              <a:gd name="connsiteY7" fmla="*/ 543957 h 652751"/>
              <a:gd name="connsiteX8" fmla="*/ 0 w 3010673"/>
              <a:gd name="connsiteY8" fmla="*/ 108794 h 65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0673" h="652751">
                <a:moveTo>
                  <a:pt x="0" y="108794"/>
                </a:moveTo>
                <a:cubicBezTo>
                  <a:pt x="0" y="48709"/>
                  <a:pt x="48709" y="0"/>
                  <a:pt x="108794" y="0"/>
                </a:cubicBezTo>
                <a:lnTo>
                  <a:pt x="2901879" y="0"/>
                </a:lnTo>
                <a:cubicBezTo>
                  <a:pt x="2961964" y="0"/>
                  <a:pt x="3010673" y="48709"/>
                  <a:pt x="3010673" y="108794"/>
                </a:cubicBezTo>
                <a:lnTo>
                  <a:pt x="3010673" y="543957"/>
                </a:lnTo>
                <a:cubicBezTo>
                  <a:pt x="3010673" y="604042"/>
                  <a:pt x="2961964" y="652751"/>
                  <a:pt x="2901879" y="652751"/>
                </a:cubicBezTo>
                <a:lnTo>
                  <a:pt x="108794" y="652751"/>
                </a:lnTo>
                <a:cubicBezTo>
                  <a:pt x="48709" y="652751"/>
                  <a:pt x="0" y="604042"/>
                  <a:pt x="0" y="543957"/>
                </a:cubicBezTo>
                <a:lnTo>
                  <a:pt x="0" y="108794"/>
                </a:lnTo>
                <a:close/>
              </a:path>
            </a:pathLst>
          </a:custGeom>
          <a:solidFill>
            <a:schemeClr val="tx2"/>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7664" tIns="69705" rIns="107664" bIns="69705" numCol="1" spcCol="1270" anchor="ctr" anchorCtr="0">
            <a:noAutofit/>
          </a:bodyPr>
          <a:lstStyle/>
          <a:p>
            <a:pPr algn="ctr" defTabSz="885688">
              <a:lnSpc>
                <a:spcPct val="90000"/>
              </a:lnSpc>
              <a:spcBef>
                <a:spcPct val="0"/>
              </a:spcBef>
              <a:spcAft>
                <a:spcPct val="35000"/>
              </a:spcAft>
            </a:pPr>
            <a:r>
              <a:rPr lang="en-US" sz="2000" b="1" dirty="0">
                <a:solidFill>
                  <a:prstClr val="white"/>
                </a:solidFill>
              </a:rPr>
              <a:t>Phased-in Approach</a:t>
            </a:r>
            <a:r>
              <a:rPr lang="en-US" sz="3700" b="1" dirty="0">
                <a:solidFill>
                  <a:prstClr val="white"/>
                </a:solidFill>
              </a:rPr>
              <a:t> </a:t>
            </a:r>
          </a:p>
        </p:txBody>
      </p:sp>
    </p:spTree>
    <p:extLst>
      <p:ext uri="{BB962C8B-B14F-4D97-AF65-F5344CB8AC3E}">
        <p14:creationId xmlns:p14="http://schemas.microsoft.com/office/powerpoint/2010/main" val="591528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Tailored Plans </a:t>
            </a:r>
          </a:p>
        </p:txBody>
      </p:sp>
      <p:sp>
        <p:nvSpPr>
          <p:cNvPr id="28675" name="Content Placeholder 2"/>
          <p:cNvSpPr>
            <a:spLocks noGrp="1"/>
          </p:cNvSpPr>
          <p:nvPr>
            <p:ph idx="1"/>
          </p:nvPr>
        </p:nvSpPr>
        <p:spPr>
          <a:xfrm>
            <a:off x="457200" y="1143000"/>
            <a:ext cx="8382000" cy="1752600"/>
          </a:xfrm>
        </p:spPr>
        <p:txBody>
          <a:bodyPr/>
          <a:lstStyle/>
          <a:p>
            <a:pPr>
              <a:buFont typeface="Arial" panose="020B0604020202020204" pitchFamily="34" charset="0"/>
              <a:buChar char="•"/>
            </a:pPr>
            <a:r>
              <a:rPr lang="en-US" altLang="en-US" sz="1800" dirty="0" smtClean="0"/>
              <a:t>Companies will be able to utilize multiple types of financial assurance to create a tailored plan to meet their additional security requirements.</a:t>
            </a:r>
          </a:p>
          <a:p>
            <a:pPr>
              <a:buFont typeface="Arial" panose="020B0604020202020204" pitchFamily="34" charset="0"/>
              <a:buChar char="•"/>
            </a:pPr>
            <a:endParaRPr lang="en-US" altLang="en-US" sz="1000" dirty="0" smtClean="0"/>
          </a:p>
          <a:p>
            <a:pPr lvl="1">
              <a:buFont typeface="Arial" panose="020B0604020202020204" pitchFamily="34" charset="0"/>
              <a:buChar char="•"/>
            </a:pPr>
            <a:r>
              <a:rPr lang="en-US" altLang="en-US" sz="1600" dirty="0" smtClean="0"/>
              <a:t>Types of financial assurance set forth in the regulations.</a:t>
            </a:r>
          </a:p>
          <a:p>
            <a:pPr lvl="1">
              <a:buFont typeface="Arial" panose="020B0604020202020204" pitchFamily="34" charset="0"/>
              <a:buChar char="•"/>
            </a:pPr>
            <a:endParaRPr lang="en-US" altLang="en-US" sz="800" dirty="0" smtClean="0"/>
          </a:p>
          <a:p>
            <a:pPr lvl="1">
              <a:buFont typeface="Arial" panose="020B0604020202020204" pitchFamily="34" charset="0"/>
              <a:buChar char="•"/>
            </a:pPr>
            <a:r>
              <a:rPr lang="en-US" altLang="en-US" sz="1600" dirty="0" smtClean="0"/>
              <a:t>Other types of financial assurance permitted through the discretion vested in the Regional Director. </a:t>
            </a:r>
          </a:p>
          <a:p>
            <a:pPr lvl="1">
              <a:buFont typeface="Arial" panose="020B0604020202020204" pitchFamily="34" charset="0"/>
              <a:buChar char="•"/>
            </a:pPr>
            <a:endParaRPr lang="en-US" altLang="en-US" sz="1600" dirty="0" smtClean="0"/>
          </a:p>
          <a:p>
            <a:pPr marL="800100" lvl="1" indent="-342900">
              <a:buFont typeface="Arial" panose="020B0604020202020204" pitchFamily="34" charset="0"/>
              <a:buChar char="•"/>
            </a:pPr>
            <a:endParaRPr lang="en-US" altLang="en-US" sz="2000" dirty="0" smtClean="0"/>
          </a:p>
          <a:p>
            <a:pPr>
              <a:buFont typeface="Arial" panose="020B0604020202020204" pitchFamily="34" charset="0"/>
              <a:buChar char="•"/>
            </a:pPr>
            <a:endParaRPr lang="en-US" altLang="en-US" sz="2000" dirty="0" smtClean="0"/>
          </a:p>
        </p:txBody>
      </p:sp>
      <p:sp>
        <p:nvSpPr>
          <p:cNvPr id="5" name="Slide Number Placeholder 4"/>
          <p:cNvSpPr>
            <a:spLocks noGrp="1"/>
          </p:cNvSpPr>
          <p:nvPr>
            <p:ph type="sldNum" sz="quarter" idx="12"/>
          </p:nvPr>
        </p:nvSpPr>
        <p:spPr/>
        <p:txBody>
          <a:bodyPr/>
          <a:lstStyle/>
          <a:p>
            <a:pPr>
              <a:defRPr/>
            </a:pPr>
            <a:fld id="{B0DA2DAF-0061-4CA0-9BE0-47DBAD8DDC4C}" type="slidenum">
              <a:rPr lang="en-US" smtClean="0">
                <a:solidFill>
                  <a:srgbClr val="000000">
                    <a:tint val="75000"/>
                  </a:srgbClr>
                </a:solidFill>
              </a:rPr>
              <a:pPr>
                <a:defRPr/>
              </a:pPr>
              <a:t>19</a:t>
            </a:fld>
            <a:endParaRPr lang="en-US" dirty="0">
              <a:solidFill>
                <a:srgbClr val="000000">
                  <a:tint val="75000"/>
                </a:srgbClr>
              </a:solidFill>
            </a:endParaRPr>
          </a:p>
        </p:txBody>
      </p:sp>
      <p:sp>
        <p:nvSpPr>
          <p:cNvPr id="6" name="Content Placeholder 2"/>
          <p:cNvSpPr txBox="1">
            <a:spLocks/>
          </p:cNvSpPr>
          <p:nvPr/>
        </p:nvSpPr>
        <p:spPr bwMode="auto">
          <a:xfrm>
            <a:off x="457200" y="4648200"/>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defTabSz="914400">
              <a:buFont typeface="Arial" panose="020B0604020202020204" pitchFamily="34" charset="0"/>
              <a:buChar char="•"/>
            </a:pPr>
            <a:r>
              <a:rPr lang="en-US" altLang="en-US" sz="1800" kern="0" dirty="0" smtClean="0"/>
              <a:t>Tailored plans will be submitted to BOEM for review and approval by the Regional Director.</a:t>
            </a:r>
          </a:p>
          <a:p>
            <a:pPr defTabSz="914400">
              <a:buFont typeface="Arial" panose="020B0604020202020204" pitchFamily="34" charset="0"/>
              <a:buChar char="•"/>
            </a:pPr>
            <a:endParaRPr lang="en-US" altLang="en-US" sz="1000" kern="0" dirty="0" smtClean="0"/>
          </a:p>
          <a:p>
            <a:pPr defTabSz="914400">
              <a:buFont typeface="Arial" panose="020B0604020202020204" pitchFamily="34" charset="0"/>
              <a:buChar char="•"/>
            </a:pPr>
            <a:r>
              <a:rPr lang="en-US" altLang="en-US" sz="1800" kern="0" dirty="0" smtClean="0"/>
              <a:t>Companies will be encouraged to work with the BOEM while developing their tailored plan.</a:t>
            </a:r>
          </a:p>
        </p:txBody>
      </p:sp>
      <p:grpSp>
        <p:nvGrpSpPr>
          <p:cNvPr id="2" name="Group 1"/>
          <p:cNvGrpSpPr/>
          <p:nvPr/>
        </p:nvGrpSpPr>
        <p:grpSpPr>
          <a:xfrm>
            <a:off x="914400" y="2895600"/>
            <a:ext cx="7924800" cy="1755057"/>
            <a:chOff x="914400" y="2942303"/>
            <a:chExt cx="7086600" cy="1755057"/>
          </a:xfrm>
        </p:grpSpPr>
        <p:sp>
          <p:nvSpPr>
            <p:cNvPr id="7" name="Content Placeholder 2"/>
            <p:cNvSpPr txBox="1">
              <a:spLocks/>
            </p:cNvSpPr>
            <p:nvPr/>
          </p:nvSpPr>
          <p:spPr bwMode="auto">
            <a:xfrm>
              <a:off x="914400" y="2942303"/>
              <a:ext cx="373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defTabSz="914400">
                <a:buFont typeface="Arial" panose="020B0604020202020204" pitchFamily="34" charset="0"/>
                <a:buChar char="•"/>
              </a:pPr>
              <a:r>
                <a:rPr lang="en-US" sz="1400" kern="0" dirty="0" smtClean="0"/>
                <a:t>Surety bonds</a:t>
              </a:r>
            </a:p>
            <a:p>
              <a:pPr lvl="1" defTabSz="914400">
                <a:buFont typeface="Arial" panose="020B0604020202020204" pitchFamily="34" charset="0"/>
                <a:buChar char="•"/>
              </a:pPr>
              <a:r>
                <a:rPr lang="en-US" sz="1400" kern="0" dirty="0" smtClean="0"/>
                <a:t>U.S. Treasury securities </a:t>
              </a:r>
            </a:p>
            <a:p>
              <a:pPr lvl="1" defTabSz="914400">
                <a:buFont typeface="Arial" panose="020B0604020202020204" pitchFamily="34" charset="0"/>
                <a:buChar char="•"/>
              </a:pPr>
              <a:r>
                <a:rPr lang="en-US" sz="1400" kern="0" dirty="0" smtClean="0"/>
                <a:t>Lease-specific abandonment accounts </a:t>
              </a:r>
            </a:p>
            <a:p>
              <a:pPr lvl="1" defTabSz="914400">
                <a:buFont typeface="Arial" panose="020B0604020202020204" pitchFamily="34" charset="0"/>
                <a:buChar char="•"/>
              </a:pPr>
              <a:r>
                <a:rPr lang="en-US" sz="1400" kern="0" dirty="0" smtClean="0"/>
                <a:t>Third-party indemnity &amp; guarantees </a:t>
              </a:r>
            </a:p>
            <a:p>
              <a:pPr lvl="1" defTabSz="914400">
                <a:buFont typeface="Arial" panose="020B0604020202020204" pitchFamily="34" charset="0"/>
                <a:buChar char="•"/>
              </a:pPr>
              <a:r>
                <a:rPr lang="en-US" sz="1400" kern="0" dirty="0" smtClean="0"/>
                <a:t>Trust agreements</a:t>
              </a:r>
            </a:p>
            <a:p>
              <a:pPr lvl="1" defTabSz="914400">
                <a:buFont typeface="Arial" panose="020B0604020202020204" pitchFamily="34" charset="0"/>
                <a:buChar char="•"/>
              </a:pPr>
              <a:r>
                <a:rPr lang="en-US" sz="1400" kern="0" dirty="0" smtClean="0"/>
                <a:t>Multi-party bonds</a:t>
              </a:r>
            </a:p>
            <a:p>
              <a:pPr lvl="1" defTabSz="914400">
                <a:buFont typeface="Arial" panose="020B0604020202020204" pitchFamily="34" charset="0"/>
                <a:buChar char="•"/>
              </a:pPr>
              <a:endParaRPr lang="en-US" altLang="en-US" sz="2000" kern="0" dirty="0" smtClean="0"/>
            </a:p>
            <a:p>
              <a:pPr defTabSz="914400">
                <a:buFont typeface="Arial" panose="020B0604020202020204" pitchFamily="34" charset="0"/>
                <a:buChar char="•"/>
              </a:pPr>
              <a:endParaRPr lang="en-US" altLang="en-US" sz="2000" kern="0" dirty="0" smtClean="0"/>
            </a:p>
          </p:txBody>
        </p:sp>
        <p:sp>
          <p:nvSpPr>
            <p:cNvPr id="8" name="Content Placeholder 2"/>
            <p:cNvSpPr txBox="1">
              <a:spLocks/>
            </p:cNvSpPr>
            <p:nvPr/>
          </p:nvSpPr>
          <p:spPr bwMode="auto">
            <a:xfrm>
              <a:off x="4114800" y="2944760"/>
              <a:ext cx="3886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a:buFont typeface="Arial" panose="020B0604020202020204" pitchFamily="34" charset="0"/>
                <a:buChar char="•"/>
              </a:pPr>
              <a:r>
                <a:rPr lang="en-US" sz="1400" dirty="0"/>
                <a:t>Letters of Credit </a:t>
              </a:r>
            </a:p>
            <a:p>
              <a:pPr lvl="1">
                <a:buFont typeface="Arial" panose="020B0604020202020204" pitchFamily="34" charset="0"/>
                <a:buChar char="•"/>
              </a:pPr>
              <a:r>
                <a:rPr lang="en-US" sz="1400" dirty="0"/>
                <a:t>Parent guarantee </a:t>
              </a:r>
            </a:p>
            <a:p>
              <a:pPr lvl="1">
                <a:buFont typeface="Arial" panose="020B0604020202020204" pitchFamily="34" charset="0"/>
                <a:buChar char="•"/>
              </a:pPr>
              <a:r>
                <a:rPr lang="en-US" sz="1400" dirty="0"/>
                <a:t>Certificates of deposit </a:t>
              </a:r>
            </a:p>
            <a:p>
              <a:pPr lvl="1">
                <a:buFont typeface="Arial" panose="020B0604020202020204" pitchFamily="34" charset="0"/>
                <a:buChar char="•"/>
              </a:pPr>
              <a:r>
                <a:rPr lang="en-US" sz="1400" dirty="0"/>
                <a:t>Escrow accounts </a:t>
              </a:r>
            </a:p>
            <a:p>
              <a:pPr lvl="1">
                <a:buFont typeface="Arial" panose="020B0604020202020204" pitchFamily="34" charset="0"/>
                <a:buChar char="•"/>
              </a:pPr>
              <a:r>
                <a:rPr lang="en-US" sz="1400" dirty="0"/>
                <a:t>Insurance</a:t>
              </a:r>
            </a:p>
            <a:p>
              <a:pPr lvl="1">
                <a:buFont typeface="Arial" panose="020B0604020202020204" pitchFamily="34" charset="0"/>
                <a:buChar char="•"/>
              </a:pPr>
              <a:r>
                <a:rPr lang="en-US" sz="1400" dirty="0"/>
                <a:t>Other instrument(s) suggested by </a:t>
              </a:r>
              <a:r>
                <a:rPr lang="en-US" sz="1400" dirty="0" smtClean="0"/>
                <a:t>industry</a:t>
              </a:r>
              <a:endParaRPr lang="en-US" altLang="en-US" sz="1400" kern="0" dirty="0" smtClean="0"/>
            </a:p>
            <a:p>
              <a:pPr defTabSz="914400">
                <a:buFont typeface="Arial" panose="020B0604020202020204" pitchFamily="34" charset="0"/>
                <a:buChar char="•"/>
              </a:pPr>
              <a:endParaRPr lang="en-US" altLang="en-US" sz="2000" kern="0" dirty="0" smtClean="0"/>
            </a:p>
          </p:txBody>
        </p:sp>
      </p:grpSp>
    </p:spTree>
    <p:extLst>
      <p:ext uri="{BB962C8B-B14F-4D97-AF65-F5344CB8AC3E}">
        <p14:creationId xmlns:p14="http://schemas.microsoft.com/office/powerpoint/2010/main" val="833592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Reminder of Underlying Causes  of </a:t>
            </a:r>
            <a:br>
              <a:rPr lang="en-US" sz="2000" dirty="0"/>
            </a:br>
            <a:r>
              <a:rPr lang="en-US" sz="2000" dirty="0"/>
              <a:t>U.S. Offshore Financial Risk Management Concerns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0000">
                    <a:tint val="75000"/>
                  </a:srgbClr>
                </a:solidFill>
              </a:rPr>
              <a:pPr/>
              <a:t>2</a:t>
            </a:fld>
            <a:endParaRPr lang="en-US" dirty="0">
              <a:solidFill>
                <a:srgbClr val="000000">
                  <a:tint val="75000"/>
                </a:srgbClr>
              </a:solidFill>
            </a:endParaRPr>
          </a:p>
        </p:txBody>
      </p:sp>
      <p:sp>
        <p:nvSpPr>
          <p:cNvPr id="5" name="TextBox 4"/>
          <p:cNvSpPr txBox="1"/>
          <p:nvPr/>
        </p:nvSpPr>
        <p:spPr>
          <a:xfrm>
            <a:off x="419099" y="1265443"/>
            <a:ext cx="8496301" cy="4123291"/>
          </a:xfrm>
          <a:prstGeom prst="rect">
            <a:avLst/>
          </a:prstGeom>
          <a:noFill/>
        </p:spPr>
        <p:txBody>
          <a:bodyPr wrap="square" lIns="90529" tIns="45267" rIns="90529" bIns="45267" rtlCol="0">
            <a:spAutoFit/>
          </a:bodyPr>
          <a:lstStyle/>
          <a:p>
            <a:pPr marL="0" lvl="1" defTabSz="905814" fontAlgn="base">
              <a:spcBef>
                <a:spcPct val="0"/>
              </a:spcBef>
              <a:spcAft>
                <a:spcPct val="0"/>
              </a:spcAft>
            </a:pPr>
            <a:r>
              <a:rPr lang="en-US" dirty="0" smtClean="0">
                <a:solidFill>
                  <a:srgbClr val="000000"/>
                </a:solidFill>
                <a:cs typeface="Arial Unicode MS" charset="0"/>
              </a:rPr>
              <a:t>1</a:t>
            </a:r>
            <a:r>
              <a:rPr lang="en-US" dirty="0">
                <a:solidFill>
                  <a:srgbClr val="000000"/>
                </a:solidFill>
                <a:cs typeface="Arial Unicode MS" charset="0"/>
              </a:rPr>
              <a:t>. Contingent liabilities on the </a:t>
            </a:r>
            <a:r>
              <a:rPr lang="en-US" dirty="0" smtClean="0">
                <a:solidFill>
                  <a:srgbClr val="000000"/>
                </a:solidFill>
                <a:cs typeface="Arial Unicode MS" charset="0"/>
              </a:rPr>
              <a:t>Outer Continental Shelf (OCS) </a:t>
            </a:r>
            <a:r>
              <a:rPr lang="en-US" dirty="0">
                <a:solidFill>
                  <a:srgbClr val="000000"/>
                </a:solidFill>
                <a:cs typeface="Arial Unicode MS" charset="0"/>
              </a:rPr>
              <a:t>are large and increasing</a:t>
            </a:r>
          </a:p>
          <a:p>
            <a:pPr marL="738546" lvl="1" indent="-285750" defTabSz="905814" fontAlgn="base">
              <a:spcBef>
                <a:spcPct val="0"/>
              </a:spcBef>
              <a:spcAft>
                <a:spcPct val="0"/>
              </a:spcAft>
              <a:buFont typeface="Arial" panose="020B0604020202020204" pitchFamily="34" charset="0"/>
              <a:buChar char="•"/>
            </a:pPr>
            <a:r>
              <a:rPr lang="en-US" sz="1400" dirty="0">
                <a:solidFill>
                  <a:srgbClr val="000000"/>
                </a:solidFill>
                <a:cs typeface="Arial Unicode MS" charset="0"/>
              </a:rPr>
              <a:t>Routine decommissioning related contingent liabilities in the Gulf of Mexico Region (GOMR), are estimated at </a:t>
            </a:r>
            <a:r>
              <a:rPr lang="en-US" sz="1400" dirty="0" smtClean="0">
                <a:solidFill>
                  <a:srgbClr val="000000"/>
                </a:solidFill>
                <a:cs typeface="Arial Unicode MS" charset="0"/>
              </a:rPr>
              <a:t>$40 billion.</a:t>
            </a:r>
            <a:endParaRPr lang="en-US" sz="1400" baseline="30000" dirty="0">
              <a:solidFill>
                <a:srgbClr val="000000"/>
              </a:solidFill>
              <a:cs typeface="Arial Unicode MS" charset="0"/>
            </a:endParaRPr>
          </a:p>
          <a:p>
            <a:pPr marL="0" lvl="1" defTabSz="905814" fontAlgn="base">
              <a:spcBef>
                <a:spcPct val="0"/>
              </a:spcBef>
              <a:spcAft>
                <a:spcPct val="0"/>
              </a:spcAft>
            </a:pPr>
            <a:endParaRPr lang="en-US" sz="1400" dirty="0">
              <a:solidFill>
                <a:srgbClr val="000000"/>
              </a:solidFill>
              <a:cs typeface="Arial Unicode MS" charset="0"/>
            </a:endParaRPr>
          </a:p>
          <a:p>
            <a:pPr marL="0" lvl="1" defTabSz="905814" fontAlgn="base">
              <a:spcBef>
                <a:spcPct val="0"/>
              </a:spcBef>
              <a:spcAft>
                <a:spcPct val="0"/>
              </a:spcAft>
            </a:pPr>
            <a:r>
              <a:rPr lang="en-US" dirty="0" smtClean="0">
                <a:solidFill>
                  <a:srgbClr val="000000"/>
                </a:solidFill>
                <a:cs typeface="Arial Unicode MS" charset="0"/>
              </a:rPr>
              <a:t>2</a:t>
            </a:r>
            <a:r>
              <a:rPr lang="en-US" dirty="0">
                <a:solidFill>
                  <a:srgbClr val="000000"/>
                </a:solidFill>
                <a:cs typeface="Arial Unicode MS" charset="0"/>
              </a:rPr>
              <a:t>. </a:t>
            </a:r>
            <a:r>
              <a:rPr lang="en-US" dirty="0" smtClean="0">
                <a:solidFill>
                  <a:srgbClr val="000000"/>
                </a:solidFill>
                <a:cs typeface="Arial Unicode MS" charset="0"/>
              </a:rPr>
              <a:t>Existing </a:t>
            </a:r>
            <a:r>
              <a:rPr lang="en-US" dirty="0">
                <a:solidFill>
                  <a:srgbClr val="000000"/>
                </a:solidFill>
                <a:cs typeface="Arial Unicode MS" charset="0"/>
              </a:rPr>
              <a:t>infrastructure is aging</a:t>
            </a:r>
          </a:p>
          <a:p>
            <a:pPr marL="738546" lvl="2" indent="-285750" defTabSz="905814" fontAlgn="base">
              <a:spcBef>
                <a:spcPct val="0"/>
              </a:spcBef>
              <a:spcAft>
                <a:spcPct val="0"/>
              </a:spcAft>
              <a:buFont typeface="Arial" panose="020B0604020202020204" pitchFamily="34" charset="0"/>
              <a:buChar char="•"/>
            </a:pPr>
            <a:r>
              <a:rPr lang="en-US" sz="1400" dirty="0">
                <a:solidFill>
                  <a:srgbClr val="000000"/>
                </a:solidFill>
                <a:cs typeface="Arial Unicode MS" charset="0"/>
              </a:rPr>
              <a:t>BSEE records indicate approximately </a:t>
            </a:r>
            <a:r>
              <a:rPr lang="en-US" sz="1400" dirty="0" smtClean="0">
                <a:solidFill>
                  <a:srgbClr val="000000"/>
                </a:solidFill>
                <a:cs typeface="Arial Unicode MS" charset="0"/>
              </a:rPr>
              <a:t>245 </a:t>
            </a:r>
            <a:r>
              <a:rPr lang="en-US" sz="1400" dirty="0">
                <a:solidFill>
                  <a:srgbClr val="000000"/>
                </a:solidFill>
                <a:cs typeface="Arial Unicode MS" charset="0"/>
              </a:rPr>
              <a:t>platforms currently fit “idle iron” criteria in the GOMR.</a:t>
            </a:r>
          </a:p>
          <a:p>
            <a:pPr marL="735818" lvl="2" indent="-283022" defTabSz="905814" fontAlgn="base">
              <a:spcBef>
                <a:spcPct val="0"/>
              </a:spcBef>
              <a:spcAft>
                <a:spcPct val="0"/>
              </a:spcAft>
              <a:buFont typeface="Arial" pitchFamily="34" charset="0"/>
              <a:buChar char="•"/>
            </a:pPr>
            <a:endParaRPr lang="en-US" sz="1400" dirty="0">
              <a:solidFill>
                <a:srgbClr val="000000"/>
              </a:solidFill>
              <a:cs typeface="Arial Unicode MS" charset="0"/>
            </a:endParaRPr>
          </a:p>
          <a:p>
            <a:pPr marL="0" lvl="2" defTabSz="905814" fontAlgn="base">
              <a:spcBef>
                <a:spcPct val="0"/>
              </a:spcBef>
              <a:spcAft>
                <a:spcPct val="0"/>
              </a:spcAft>
            </a:pPr>
            <a:r>
              <a:rPr lang="en-US" dirty="0" smtClean="0">
                <a:solidFill>
                  <a:srgbClr val="000000"/>
                </a:solidFill>
                <a:cs typeface="Arial Unicode MS" charset="0"/>
              </a:rPr>
              <a:t>3</a:t>
            </a:r>
            <a:r>
              <a:rPr lang="en-US" dirty="0">
                <a:solidFill>
                  <a:srgbClr val="000000"/>
                </a:solidFill>
                <a:cs typeface="Arial Unicode MS" charset="0"/>
              </a:rPr>
              <a:t>. Arctic infrastructure is in its infancy</a:t>
            </a:r>
          </a:p>
          <a:p>
            <a:pPr marL="736277" lvl="2" indent="-285750" defTabSz="905814" fontAlgn="base">
              <a:spcBef>
                <a:spcPct val="0"/>
              </a:spcBef>
              <a:spcAft>
                <a:spcPct val="0"/>
              </a:spcAft>
              <a:buFont typeface="Arial" panose="020B0604020202020204" pitchFamily="34" charset="0"/>
              <a:buChar char="•"/>
            </a:pPr>
            <a:r>
              <a:rPr lang="en-US" sz="1400" dirty="0">
                <a:solidFill>
                  <a:srgbClr val="000000"/>
                </a:solidFill>
                <a:cs typeface="Arial Unicode MS" charset="0"/>
              </a:rPr>
              <a:t>Operational and decommissioning costs are high, rivaling or exceeding </a:t>
            </a:r>
            <a:r>
              <a:rPr lang="en-US" sz="1400" dirty="0" err="1">
                <a:solidFill>
                  <a:srgbClr val="000000"/>
                </a:solidFill>
                <a:cs typeface="Arial Unicode MS" charset="0"/>
              </a:rPr>
              <a:t>deepwater</a:t>
            </a:r>
            <a:r>
              <a:rPr lang="en-US" sz="1400" dirty="0">
                <a:solidFill>
                  <a:srgbClr val="000000"/>
                </a:solidFill>
                <a:cs typeface="Arial Unicode MS" charset="0"/>
              </a:rPr>
              <a:t> (&gt;400 ft) costs in the GOMR.</a:t>
            </a:r>
          </a:p>
          <a:p>
            <a:pPr marL="0" lvl="2" defTabSz="905814" fontAlgn="base">
              <a:spcBef>
                <a:spcPct val="0"/>
              </a:spcBef>
              <a:spcAft>
                <a:spcPct val="0"/>
              </a:spcAft>
            </a:pPr>
            <a:endParaRPr lang="en-US" sz="1400" dirty="0">
              <a:solidFill>
                <a:srgbClr val="000000"/>
              </a:solidFill>
              <a:cs typeface="Arial Unicode MS" charset="0"/>
            </a:endParaRPr>
          </a:p>
          <a:p>
            <a:pPr marL="0" lvl="2" defTabSz="905814" fontAlgn="base">
              <a:spcBef>
                <a:spcPct val="0"/>
              </a:spcBef>
              <a:spcAft>
                <a:spcPct val="0"/>
              </a:spcAft>
            </a:pPr>
            <a:r>
              <a:rPr lang="en-US" dirty="0" smtClean="0">
                <a:solidFill>
                  <a:srgbClr val="000000"/>
                </a:solidFill>
                <a:cs typeface="Arial Unicode MS" charset="0"/>
              </a:rPr>
              <a:t>4</a:t>
            </a:r>
            <a:r>
              <a:rPr lang="en-US" dirty="0">
                <a:solidFill>
                  <a:srgbClr val="000000"/>
                </a:solidFill>
                <a:cs typeface="Arial Unicode MS" charset="0"/>
              </a:rPr>
              <a:t>. Characteristics of the types of companies operating on the OCS have changed</a:t>
            </a:r>
          </a:p>
          <a:p>
            <a:pPr marL="738546" lvl="3" indent="-285750" defTabSz="905814" fontAlgn="base">
              <a:spcBef>
                <a:spcPct val="0"/>
              </a:spcBef>
              <a:spcAft>
                <a:spcPct val="0"/>
              </a:spcAft>
              <a:buFont typeface="Arial" panose="020B0604020202020204" pitchFamily="34" charset="0"/>
              <a:buChar char="•"/>
            </a:pPr>
            <a:r>
              <a:rPr lang="en-US" sz="1400" dirty="0">
                <a:solidFill>
                  <a:srgbClr val="000000"/>
                </a:solidFill>
                <a:cs typeface="Arial Unicode MS" charset="0"/>
              </a:rPr>
              <a:t>Large companies transfer sunset properties to </a:t>
            </a:r>
            <a:r>
              <a:rPr lang="en-US" sz="1400" dirty="0" smtClean="0">
                <a:solidFill>
                  <a:srgbClr val="000000"/>
                </a:solidFill>
                <a:cs typeface="Arial Unicode MS" charset="0"/>
              </a:rPr>
              <a:t>smaller companies</a:t>
            </a:r>
            <a:endParaRPr lang="en-US" sz="1400" dirty="0">
              <a:solidFill>
                <a:srgbClr val="000000"/>
              </a:solidFill>
              <a:cs typeface="Arial Unicode MS" charset="0"/>
            </a:endParaRPr>
          </a:p>
          <a:p>
            <a:pPr marL="0" lvl="2" defTabSz="905814" fontAlgn="base">
              <a:spcBef>
                <a:spcPct val="0"/>
              </a:spcBef>
              <a:spcAft>
                <a:spcPct val="0"/>
              </a:spcAft>
            </a:pPr>
            <a:endParaRPr lang="en-US" sz="1400" dirty="0">
              <a:solidFill>
                <a:srgbClr val="000000"/>
              </a:solidFill>
              <a:cs typeface="Arial Unicode MS" charset="0"/>
            </a:endParaRPr>
          </a:p>
          <a:p>
            <a:pPr marL="0" lvl="2" defTabSz="905814" fontAlgn="base">
              <a:spcBef>
                <a:spcPct val="0"/>
              </a:spcBef>
              <a:spcAft>
                <a:spcPct val="0"/>
              </a:spcAft>
            </a:pPr>
            <a:r>
              <a:rPr lang="en-US" dirty="0" smtClean="0">
                <a:solidFill>
                  <a:srgbClr val="000000"/>
                </a:solidFill>
                <a:cs typeface="Arial Unicode MS" charset="0"/>
              </a:rPr>
              <a:t>5</a:t>
            </a:r>
            <a:r>
              <a:rPr lang="en-US" dirty="0">
                <a:solidFill>
                  <a:srgbClr val="000000"/>
                </a:solidFill>
                <a:cs typeface="Arial Unicode MS" charset="0"/>
              </a:rPr>
              <a:t>. Technological advances are outpacing regulations, policies, and programs</a:t>
            </a:r>
          </a:p>
          <a:p>
            <a:pPr marL="738546" lvl="3" indent="-285750" defTabSz="905814" fontAlgn="base">
              <a:spcBef>
                <a:spcPct val="0"/>
              </a:spcBef>
              <a:spcAft>
                <a:spcPct val="0"/>
              </a:spcAft>
              <a:buFont typeface="Arial" panose="020B0604020202020204" pitchFamily="34" charset="0"/>
              <a:buChar char="•"/>
            </a:pPr>
            <a:r>
              <a:rPr lang="en-US" sz="1400" dirty="0">
                <a:solidFill>
                  <a:srgbClr val="000000"/>
                </a:solidFill>
                <a:cs typeface="Arial Unicode MS" charset="0"/>
              </a:rPr>
              <a:t>Outdated bonding regulations (last published in 1993 and 1997</a:t>
            </a:r>
            <a:r>
              <a:rPr lang="en-US" sz="1400" dirty="0" smtClean="0">
                <a:solidFill>
                  <a:srgbClr val="000000"/>
                </a:solidFill>
                <a:cs typeface="Arial Unicode MS" charset="0"/>
              </a:rPr>
              <a:t>)</a:t>
            </a:r>
            <a:endParaRPr lang="en-US" sz="1400" dirty="0">
              <a:solidFill>
                <a:srgbClr val="000000"/>
              </a:solidFill>
              <a:cs typeface="Arial Unicode MS" charset="0"/>
            </a:endParaRPr>
          </a:p>
        </p:txBody>
      </p:sp>
    </p:spTree>
    <p:extLst>
      <p:ext uri="{BB962C8B-B14F-4D97-AF65-F5344CB8AC3E}">
        <p14:creationId xmlns:p14="http://schemas.microsoft.com/office/powerpoint/2010/main" val="414998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Bonding Priorities in a Tailored Plan</a:t>
            </a:r>
            <a:endParaRPr lang="en-US" b="1" dirty="0"/>
          </a:p>
        </p:txBody>
      </p:sp>
      <p:sp>
        <p:nvSpPr>
          <p:cNvPr id="3" name="Content Placeholder 2"/>
          <p:cNvSpPr>
            <a:spLocks noGrp="1"/>
          </p:cNvSpPr>
          <p:nvPr>
            <p:ph idx="1"/>
          </p:nvPr>
        </p:nvSpPr>
        <p:spPr>
          <a:xfrm>
            <a:off x="457200" y="1600202"/>
            <a:ext cx="8382000" cy="4525963"/>
          </a:xfrm>
        </p:spPr>
        <p:txBody>
          <a:bodyPr>
            <a:normAutofit fontScale="70000" lnSpcReduction="20000"/>
          </a:bodyPr>
          <a:lstStyle/>
          <a:p>
            <a:pPr marL="0" indent="0">
              <a:buNone/>
            </a:pPr>
            <a:r>
              <a:rPr lang="en-US" dirty="0"/>
              <a:t>1) Sole Uncovered Properties</a:t>
            </a:r>
          </a:p>
          <a:p>
            <a:pPr marL="0" indent="0">
              <a:buNone/>
            </a:pPr>
            <a:r>
              <a:rPr lang="en-US" dirty="0"/>
              <a:t>     a) Inactive (Relinquished, Terminated or Expired) properties </a:t>
            </a:r>
          </a:p>
          <a:p>
            <a:pPr marL="0" indent="0">
              <a:buNone/>
            </a:pPr>
            <a:r>
              <a:rPr lang="en-US" dirty="0"/>
              <a:t>     b) Active (Not Relinquished, Terminated or Expired) properties </a:t>
            </a:r>
          </a:p>
          <a:p>
            <a:pPr marL="0" indent="0">
              <a:buNone/>
            </a:pPr>
            <a:r>
              <a:rPr lang="en-US" dirty="0"/>
              <a:t> </a:t>
            </a:r>
          </a:p>
          <a:p>
            <a:pPr marL="0" indent="0">
              <a:buNone/>
            </a:pPr>
            <a:r>
              <a:rPr lang="en-US" dirty="0"/>
              <a:t>2)  Properties with No Active </a:t>
            </a:r>
            <a:r>
              <a:rPr lang="en-US" dirty="0" smtClean="0"/>
              <a:t>Co-lessees (have </a:t>
            </a:r>
            <a:r>
              <a:rPr lang="en-US" dirty="0"/>
              <a:t>predecessors)</a:t>
            </a:r>
          </a:p>
          <a:p>
            <a:pPr marL="0" indent="0">
              <a:buNone/>
            </a:pPr>
            <a:r>
              <a:rPr lang="en-US" dirty="0"/>
              <a:t>     a) Inactive Properties</a:t>
            </a:r>
          </a:p>
          <a:p>
            <a:pPr marL="0" indent="0">
              <a:buNone/>
            </a:pPr>
            <a:r>
              <a:rPr lang="en-US" dirty="0"/>
              <a:t>     b) Active Properties</a:t>
            </a:r>
          </a:p>
          <a:p>
            <a:pPr marL="0" indent="0">
              <a:buNone/>
            </a:pPr>
            <a:r>
              <a:rPr lang="en-US" dirty="0"/>
              <a:t> </a:t>
            </a:r>
          </a:p>
          <a:p>
            <a:pPr marL="0" indent="0">
              <a:buNone/>
            </a:pPr>
            <a:r>
              <a:rPr lang="en-US" dirty="0"/>
              <a:t>3)  Properties with Active </a:t>
            </a:r>
            <a:r>
              <a:rPr lang="en-US" dirty="0" smtClean="0"/>
              <a:t>Co-lessees</a:t>
            </a:r>
            <a:r>
              <a:rPr lang="en-US" dirty="0"/>
              <a:t> </a:t>
            </a:r>
          </a:p>
          <a:p>
            <a:pPr marL="0" indent="0">
              <a:buNone/>
            </a:pPr>
            <a:r>
              <a:rPr lang="en-US" dirty="0"/>
              <a:t>     a) Inactive Properties</a:t>
            </a:r>
          </a:p>
          <a:p>
            <a:pPr marL="0" indent="0">
              <a:buNone/>
            </a:pPr>
            <a:r>
              <a:rPr lang="en-US" dirty="0"/>
              <a:t>     b) Active Properties</a:t>
            </a:r>
          </a:p>
          <a:p>
            <a:pPr marL="0" indent="0">
              <a:buNone/>
            </a:pPr>
            <a:r>
              <a:rPr lang="en-US" dirty="0"/>
              <a:t> </a:t>
            </a:r>
          </a:p>
          <a:p>
            <a:endParaRPr lang="en-US" dirty="0"/>
          </a:p>
        </p:txBody>
      </p:sp>
      <p:sp>
        <p:nvSpPr>
          <p:cNvPr id="4" name="Slide Number Placeholder 3"/>
          <p:cNvSpPr>
            <a:spLocks noGrp="1"/>
          </p:cNvSpPr>
          <p:nvPr>
            <p:ph type="sldNum" sz="quarter" idx="12"/>
          </p:nvPr>
        </p:nvSpPr>
        <p:spPr>
          <a:xfrm>
            <a:off x="457200" y="6345240"/>
            <a:ext cx="2133600" cy="365125"/>
          </a:xfrm>
        </p:spPr>
        <p:txBody>
          <a:bodyPr/>
          <a:lstStyle/>
          <a:p>
            <a:fld id="{B6F15528-21DE-4FAA-801E-634DDDAF4B2B}" type="slidenum">
              <a:rPr lang="en-US" smtClean="0">
                <a:solidFill>
                  <a:srgbClr val="000000">
                    <a:tint val="75000"/>
                  </a:srgbClr>
                </a:solidFill>
              </a:rPr>
              <a:pPr/>
              <a:t>20</a:t>
            </a:fld>
            <a:endParaRPr lang="en-US" dirty="0">
              <a:solidFill>
                <a:srgbClr val="000000">
                  <a:tint val="75000"/>
                </a:srgbClr>
              </a:solidFill>
            </a:endParaRPr>
          </a:p>
        </p:txBody>
      </p:sp>
    </p:spTree>
    <p:extLst>
      <p:ext uri="{BB962C8B-B14F-4D97-AF65-F5344CB8AC3E}">
        <p14:creationId xmlns:p14="http://schemas.microsoft.com/office/powerpoint/2010/main" val="329496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NTL Timetable</a:t>
            </a:r>
          </a:p>
        </p:txBody>
      </p:sp>
      <p:sp>
        <p:nvSpPr>
          <p:cNvPr id="31747" name="Content Placeholder 2"/>
          <p:cNvSpPr>
            <a:spLocks noGrp="1"/>
          </p:cNvSpPr>
          <p:nvPr>
            <p:ph idx="1"/>
          </p:nvPr>
        </p:nvSpPr>
        <p:spPr>
          <a:xfrm>
            <a:off x="457200" y="1143000"/>
            <a:ext cx="8229600" cy="5105400"/>
          </a:xfrm>
        </p:spPr>
        <p:txBody>
          <a:bodyPr/>
          <a:lstStyle/>
          <a:p>
            <a:pPr marL="0" indent="0">
              <a:buNone/>
            </a:pPr>
            <a:r>
              <a:rPr lang="en-US" altLang="en-US" sz="1800" dirty="0" smtClean="0"/>
              <a:t>Upon publication of the updated Supplemental Financial Assurance NTL, if it is determined that additional financial assurance is required:</a:t>
            </a:r>
            <a:br>
              <a:rPr lang="en-US" altLang="en-US" sz="1800" dirty="0" smtClean="0"/>
            </a:br>
            <a:endParaRPr lang="en-US" altLang="en-US" sz="1800" dirty="0" smtClean="0"/>
          </a:p>
          <a:p>
            <a:r>
              <a:rPr lang="en-US" sz="1800" dirty="0" smtClean="0"/>
              <a:t>BOEM will send letters describing what the decommissioning liabilities are.</a:t>
            </a:r>
            <a:br>
              <a:rPr lang="en-US" sz="1800" dirty="0" smtClean="0"/>
            </a:br>
            <a:endParaRPr lang="en-US" sz="1800" dirty="0" smtClean="0"/>
          </a:p>
          <a:p>
            <a:r>
              <a:rPr lang="en-US" sz="1800" dirty="0" smtClean="0"/>
              <a:t>Companies will need to provide a written response to BOEM that they wish to have a tailored plan.</a:t>
            </a:r>
            <a:br>
              <a:rPr lang="en-US" sz="1800" dirty="0" smtClean="0"/>
            </a:br>
            <a:endParaRPr lang="en-US" sz="1800" dirty="0" smtClean="0"/>
          </a:p>
          <a:p>
            <a:r>
              <a:rPr lang="en-US" sz="1800" dirty="0" smtClean="0"/>
              <a:t>A company will have a short time period to cover their sole liabilities from the issuance of the original BOEM letter.</a:t>
            </a:r>
            <a:br>
              <a:rPr lang="en-US" sz="1800" dirty="0" smtClean="0"/>
            </a:br>
            <a:endParaRPr lang="en-US" sz="1800" dirty="0" smtClean="0"/>
          </a:p>
          <a:p>
            <a:r>
              <a:rPr lang="en-US" sz="1800" dirty="0" smtClean="0"/>
              <a:t>Once tailored plan negotiation starts, companies will work with BOEM and finalize their tailored plan.</a:t>
            </a:r>
            <a:endParaRPr lang="en-US" sz="1800" dirty="0"/>
          </a:p>
        </p:txBody>
      </p:sp>
      <p:sp>
        <p:nvSpPr>
          <p:cNvPr id="5" name="Slide Number Placeholder 4"/>
          <p:cNvSpPr>
            <a:spLocks noGrp="1"/>
          </p:cNvSpPr>
          <p:nvPr>
            <p:ph type="sldNum" sz="quarter" idx="12"/>
          </p:nvPr>
        </p:nvSpPr>
        <p:spPr/>
        <p:txBody>
          <a:bodyPr/>
          <a:lstStyle/>
          <a:p>
            <a:pPr>
              <a:defRPr/>
            </a:pPr>
            <a:fld id="{9BC33AC8-283C-49F7-A51B-6C2DA1EA67F7}" type="slidenum">
              <a:rPr lang="en-US" smtClean="0">
                <a:solidFill>
                  <a:srgbClr val="000000">
                    <a:tint val="75000"/>
                  </a:srgbClr>
                </a:solidFill>
              </a:rPr>
              <a:pPr>
                <a:defRPr/>
              </a:pPr>
              <a:t>21</a:t>
            </a:fld>
            <a:endParaRPr lang="en-US" dirty="0">
              <a:solidFill>
                <a:srgbClr val="000000">
                  <a:tint val="75000"/>
                </a:srgbClr>
              </a:solidFill>
            </a:endParaRPr>
          </a:p>
        </p:txBody>
      </p:sp>
    </p:spTree>
    <p:extLst>
      <p:ext uri="{BB962C8B-B14F-4D97-AF65-F5344CB8AC3E}">
        <p14:creationId xmlns:p14="http://schemas.microsoft.com/office/powerpoint/2010/main" val="301954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 NTL Implementation</a:t>
            </a:r>
            <a:endParaRPr lang="en-US" dirty="0"/>
          </a:p>
        </p:txBody>
      </p:sp>
      <p:sp>
        <p:nvSpPr>
          <p:cNvPr id="4" name="Slide Number Placeholder 3"/>
          <p:cNvSpPr>
            <a:spLocks noGrp="1"/>
          </p:cNvSpPr>
          <p:nvPr>
            <p:ph type="sldNum" sz="quarter" idx="12"/>
          </p:nvPr>
        </p:nvSpPr>
        <p:spPr>
          <a:xfrm>
            <a:off x="479995" y="6324637"/>
            <a:ext cx="2133600" cy="365125"/>
          </a:xfrm>
        </p:spPr>
        <p:txBody>
          <a:bodyPr/>
          <a:lstStyle/>
          <a:p>
            <a:fld id="{7D0B8FF3-EF79-44F3-9499-3B46619CF25F}" type="slidenum">
              <a:rPr lang="en-US" smtClean="0">
                <a:solidFill>
                  <a:prstClr val="black">
                    <a:tint val="75000"/>
                  </a:prstClr>
                </a:solidFill>
              </a:rPr>
              <a:pPr/>
              <a:t>22</a:t>
            </a:fld>
            <a:endParaRPr lang="en-US" dirty="0">
              <a:solidFill>
                <a:prstClr val="black">
                  <a:tint val="75000"/>
                </a:prstClr>
              </a:solidFill>
            </a:endParaRPr>
          </a:p>
        </p:txBody>
      </p:sp>
      <p:cxnSp>
        <p:nvCxnSpPr>
          <p:cNvPr id="6" name="Straight Connector 5"/>
          <p:cNvCxnSpPr/>
          <p:nvPr/>
        </p:nvCxnSpPr>
        <p:spPr>
          <a:xfrm>
            <a:off x="2209800" y="1867531"/>
            <a:ext cx="296886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733837" y="3485276"/>
            <a:ext cx="1147823"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286000" y="5105400"/>
            <a:ext cx="274320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4881659" y="1334131"/>
            <a:ext cx="4043269" cy="1066800"/>
          </a:xfrm>
          <a:prstGeom prst="roundRect">
            <a:avLst/>
          </a:prstGeom>
          <a:solidFill>
            <a:schemeClr val="tx2"/>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lIns="91076" tIns="45540" rIns="91076" bIns="45540" rtlCol="0" anchor="ctr"/>
          <a:lstStyle/>
          <a:p>
            <a:pPr algn="ctr" defTabSz="455446"/>
            <a:r>
              <a:rPr lang="en-US" dirty="0">
                <a:solidFill>
                  <a:schemeClr val="bg1"/>
                </a:solidFill>
              </a:rPr>
              <a:t>BOEM anticipates a </a:t>
            </a:r>
            <a:r>
              <a:rPr lang="en-US" dirty="0" smtClean="0">
                <a:solidFill>
                  <a:schemeClr val="bg1"/>
                </a:solidFill>
              </a:rPr>
              <a:t>lag in </a:t>
            </a:r>
            <a:r>
              <a:rPr lang="en-US" dirty="0">
                <a:solidFill>
                  <a:schemeClr val="bg1"/>
                </a:solidFill>
              </a:rPr>
              <a:t>implementation </a:t>
            </a:r>
            <a:r>
              <a:rPr lang="en-US" dirty="0" smtClean="0">
                <a:solidFill>
                  <a:schemeClr val="bg1"/>
                </a:solidFill>
              </a:rPr>
              <a:t> from </a:t>
            </a:r>
            <a:r>
              <a:rPr lang="en-US" dirty="0">
                <a:solidFill>
                  <a:schemeClr val="bg1"/>
                </a:solidFill>
              </a:rPr>
              <a:t>date of issuance</a:t>
            </a:r>
          </a:p>
        </p:txBody>
      </p:sp>
      <p:sp>
        <p:nvSpPr>
          <p:cNvPr id="11" name="Rounded Rectangle 10"/>
          <p:cNvSpPr/>
          <p:nvPr/>
        </p:nvSpPr>
        <p:spPr>
          <a:xfrm>
            <a:off x="4876800" y="2897490"/>
            <a:ext cx="4048129" cy="1175572"/>
          </a:xfrm>
          <a:prstGeom prst="roundRect">
            <a:avLst/>
          </a:prstGeom>
          <a:solidFill>
            <a:schemeClr val="tx2"/>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lIns="91076" tIns="45540" rIns="91076" bIns="45540" rtlCol="0" anchor="ctr"/>
          <a:lstStyle/>
          <a:p>
            <a:pPr algn="ctr" defTabSz="455446"/>
            <a:r>
              <a:rPr lang="en-US" dirty="0">
                <a:solidFill>
                  <a:schemeClr val="bg1"/>
                </a:solidFill>
              </a:rPr>
              <a:t>BOEM wil</a:t>
            </a:r>
            <a:r>
              <a:rPr lang="en-US" dirty="0" smtClean="0">
                <a:solidFill>
                  <a:schemeClr val="bg1"/>
                </a:solidFill>
              </a:rPr>
              <a:t>l conduct a workshop(s) to instruct lessees on its process and details associated with the phased implementation</a:t>
            </a:r>
            <a:endParaRPr lang="en-US" dirty="0">
              <a:solidFill>
                <a:schemeClr val="bg1"/>
              </a:solidFill>
            </a:endParaRPr>
          </a:p>
        </p:txBody>
      </p:sp>
      <p:sp>
        <p:nvSpPr>
          <p:cNvPr id="13" name="Rounded Rectangle 12"/>
          <p:cNvSpPr/>
          <p:nvPr/>
        </p:nvSpPr>
        <p:spPr>
          <a:xfrm>
            <a:off x="4881660" y="4543943"/>
            <a:ext cx="4043267" cy="1122914"/>
          </a:xfrm>
          <a:prstGeom prst="roundRect">
            <a:avLst/>
          </a:prstGeom>
          <a:solidFill>
            <a:schemeClr val="tx2"/>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lIns="91076" tIns="45540" rIns="91076" bIns="45540" rtlCol="0" anchor="ctr"/>
          <a:lstStyle/>
          <a:p>
            <a:pPr algn="ctr" defTabSz="455446"/>
            <a:r>
              <a:rPr lang="en-US" dirty="0">
                <a:solidFill>
                  <a:schemeClr val="bg1"/>
                </a:solidFill>
              </a:rPr>
              <a:t>BOEM </a:t>
            </a:r>
            <a:r>
              <a:rPr lang="en-US" dirty="0" smtClean="0">
                <a:solidFill>
                  <a:schemeClr val="bg1"/>
                </a:solidFill>
              </a:rPr>
              <a:t>has invited </a:t>
            </a:r>
            <a:r>
              <a:rPr lang="en-US" dirty="0">
                <a:solidFill>
                  <a:schemeClr val="bg1"/>
                </a:solidFill>
              </a:rPr>
              <a:t>lessees who have questions to contact </a:t>
            </a:r>
            <a:r>
              <a:rPr lang="en-US" dirty="0" smtClean="0">
                <a:solidFill>
                  <a:schemeClr val="bg1"/>
                </a:solidFill>
              </a:rPr>
              <a:t>its </a:t>
            </a:r>
            <a:r>
              <a:rPr lang="en-US" dirty="0">
                <a:solidFill>
                  <a:schemeClr val="bg1"/>
                </a:solidFill>
              </a:rPr>
              <a:t>Risk Management Operation Group </a:t>
            </a:r>
          </a:p>
        </p:txBody>
      </p:sp>
      <p:pic>
        <p:nvPicPr>
          <p:cNvPr id="14" name="Picture 3" descr="X:\Presentations and Memos\Presentations\Photos\Offshore Platforms\Ocean Confidence semi-submersible (Low Res) G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60" y="1752600"/>
            <a:ext cx="3576577" cy="342900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81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broadwac\Downloads\12003657915_87b70bbcb6_h.jpg"/>
          <p:cNvPicPr>
            <a:picLocks noChangeAspect="1" noChangeArrowheads="1"/>
          </p:cNvPicPr>
          <p:nvPr/>
        </p:nvPicPr>
        <p:blipFill rotWithShape="1">
          <a:blip r:embed="rId3">
            <a:extLst>
              <a:ext uri="{28A0092B-C50C-407E-A947-70E740481C1C}">
                <a14:useLocalDpi xmlns:a14="http://schemas.microsoft.com/office/drawing/2010/main" val="0"/>
              </a:ext>
            </a:extLst>
          </a:blip>
          <a:srcRect l="33457" t="18842" r="12092" b="15020"/>
          <a:stretch/>
        </p:blipFill>
        <p:spPr bwMode="auto">
          <a:xfrm>
            <a:off x="-1" y="1066800"/>
            <a:ext cx="9144001"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Bankruptcy Trends</a:t>
            </a:r>
            <a:endParaRPr lang="en-US" b="1" dirty="0"/>
          </a:p>
        </p:txBody>
      </p:sp>
      <p:sp>
        <p:nvSpPr>
          <p:cNvPr id="3" name="Rectangle 2"/>
          <p:cNvSpPr/>
          <p:nvPr/>
        </p:nvSpPr>
        <p:spPr>
          <a:xfrm>
            <a:off x="261718" y="1286627"/>
            <a:ext cx="8763000" cy="923164"/>
          </a:xfrm>
          <a:prstGeom prst="rect">
            <a:avLst/>
          </a:prstGeom>
        </p:spPr>
        <p:txBody>
          <a:bodyPr wrap="square" lIns="91271" tIns="45638" rIns="91271" bIns="45638">
            <a:spAutoFit/>
          </a:bodyPr>
          <a:lstStyle/>
          <a:p>
            <a:r>
              <a:rPr lang="en-US" b="1" dirty="0" smtClean="0">
                <a:solidFill>
                  <a:srgbClr val="000000"/>
                </a:solidFill>
              </a:rPr>
              <a:t>Significant increase in companies operating in the OCS experiencing financial distress/bankruptcy in the past year, which is expected to continue.</a:t>
            </a:r>
            <a:endParaRPr lang="en-US" b="1" dirty="0">
              <a:solidFill>
                <a:srgbClr val="000000"/>
              </a:solidFill>
            </a:endParaRPr>
          </a:p>
          <a:p>
            <a:r>
              <a:rPr lang="en-US" dirty="0">
                <a:solidFill>
                  <a:srgbClr val="000000"/>
                </a:solidFill>
              </a:rPr>
              <a:t> </a:t>
            </a:r>
          </a:p>
        </p:txBody>
      </p:sp>
      <p:sp>
        <p:nvSpPr>
          <p:cNvPr id="23" name="Rectangle 22"/>
          <p:cNvSpPr/>
          <p:nvPr/>
        </p:nvSpPr>
        <p:spPr>
          <a:xfrm>
            <a:off x="1481620" y="4951479"/>
            <a:ext cx="952500" cy="769431"/>
          </a:xfrm>
          <a:prstGeom prst="rect">
            <a:avLst/>
          </a:prstGeom>
        </p:spPr>
        <p:style>
          <a:lnRef idx="2">
            <a:schemeClr val="accent1"/>
          </a:lnRef>
          <a:fillRef idx="1">
            <a:schemeClr val="lt1"/>
          </a:fillRef>
          <a:effectRef idx="0">
            <a:schemeClr val="accent1"/>
          </a:effectRef>
          <a:fontRef idx="minor">
            <a:schemeClr val="dk1"/>
          </a:fontRef>
        </p:style>
        <p:txBody>
          <a:bodyPr wrap="square" lIns="91430" tIns="45715" rIns="91430" bIns="45715">
            <a:spAutoFit/>
          </a:bodyPr>
          <a:lstStyle/>
          <a:p>
            <a:pPr marL="3175" algn="ctr"/>
            <a:r>
              <a:rPr lang="en-US" sz="1100" dirty="0">
                <a:solidFill>
                  <a:srgbClr val="000000"/>
                </a:solidFill>
              </a:rPr>
              <a:t>ATP Oil and Gas Corporation (Aug)</a:t>
            </a:r>
          </a:p>
        </p:txBody>
      </p:sp>
      <p:sp>
        <p:nvSpPr>
          <p:cNvPr id="24" name="Rectangle 23"/>
          <p:cNvSpPr/>
          <p:nvPr/>
        </p:nvSpPr>
        <p:spPr>
          <a:xfrm>
            <a:off x="4673176" y="4945569"/>
            <a:ext cx="876478" cy="769431"/>
          </a:xfrm>
          <a:prstGeom prst="rect">
            <a:avLst/>
          </a:prstGeom>
        </p:spPr>
        <p:style>
          <a:lnRef idx="2">
            <a:schemeClr val="accent1"/>
          </a:lnRef>
          <a:fillRef idx="1">
            <a:schemeClr val="lt1"/>
          </a:fillRef>
          <a:effectRef idx="0">
            <a:schemeClr val="accent1"/>
          </a:effectRef>
          <a:fontRef idx="minor">
            <a:schemeClr val="dk1"/>
          </a:fontRef>
        </p:style>
        <p:txBody>
          <a:bodyPr wrap="square" lIns="91430" tIns="45715" rIns="91430" bIns="45715">
            <a:spAutoFit/>
          </a:bodyPr>
          <a:lstStyle/>
          <a:p>
            <a:pPr marL="3175" algn="ctr"/>
            <a:r>
              <a:rPr lang="en-US" sz="1100" dirty="0">
                <a:solidFill>
                  <a:srgbClr val="000000"/>
                </a:solidFill>
              </a:rPr>
              <a:t>RAAM Global Energy (Oct)</a:t>
            </a:r>
          </a:p>
        </p:txBody>
      </p:sp>
      <p:sp>
        <p:nvSpPr>
          <p:cNvPr id="25" name="Rectangle 24"/>
          <p:cNvSpPr/>
          <p:nvPr/>
        </p:nvSpPr>
        <p:spPr>
          <a:xfrm>
            <a:off x="6036882" y="4778973"/>
            <a:ext cx="885198" cy="600154"/>
          </a:xfrm>
          <a:prstGeom prst="rect">
            <a:avLst/>
          </a:prstGeom>
        </p:spPr>
        <p:style>
          <a:lnRef idx="2">
            <a:schemeClr val="accent1"/>
          </a:lnRef>
          <a:fillRef idx="1">
            <a:schemeClr val="lt1"/>
          </a:fillRef>
          <a:effectRef idx="0">
            <a:schemeClr val="accent1"/>
          </a:effectRef>
          <a:fontRef idx="minor">
            <a:schemeClr val="dk1"/>
          </a:fontRef>
        </p:style>
        <p:txBody>
          <a:bodyPr wrap="square" lIns="91430" tIns="45715" rIns="91430" bIns="45715">
            <a:spAutoFit/>
          </a:bodyPr>
          <a:lstStyle/>
          <a:p>
            <a:pPr marL="3175" algn="ctr"/>
            <a:r>
              <a:rPr lang="en-US" sz="1100" dirty="0">
                <a:solidFill>
                  <a:srgbClr val="000000"/>
                </a:solidFill>
              </a:rPr>
              <a:t>Samson Resources (Sep)</a:t>
            </a:r>
          </a:p>
        </p:txBody>
      </p:sp>
      <p:sp>
        <p:nvSpPr>
          <p:cNvPr id="26" name="Rectangle 25"/>
          <p:cNvSpPr/>
          <p:nvPr/>
        </p:nvSpPr>
        <p:spPr>
          <a:xfrm>
            <a:off x="4643217" y="3286046"/>
            <a:ext cx="1026326" cy="600154"/>
          </a:xfrm>
          <a:prstGeom prst="rect">
            <a:avLst/>
          </a:prstGeom>
        </p:spPr>
        <p:style>
          <a:lnRef idx="2">
            <a:schemeClr val="accent1"/>
          </a:lnRef>
          <a:fillRef idx="1">
            <a:schemeClr val="lt1"/>
          </a:fillRef>
          <a:effectRef idx="0">
            <a:schemeClr val="accent1"/>
          </a:effectRef>
          <a:fontRef idx="minor">
            <a:schemeClr val="dk1"/>
          </a:fontRef>
        </p:style>
        <p:txBody>
          <a:bodyPr wrap="square" lIns="91430" tIns="45715" rIns="91430" bIns="45715">
            <a:spAutoFit/>
          </a:bodyPr>
          <a:lstStyle/>
          <a:p>
            <a:pPr marL="3175" algn="ctr"/>
            <a:r>
              <a:rPr lang="en-US" sz="1100" dirty="0">
                <a:solidFill>
                  <a:srgbClr val="000000"/>
                </a:solidFill>
              </a:rPr>
              <a:t>EC Offshore Properties (Jan)</a:t>
            </a:r>
          </a:p>
        </p:txBody>
      </p:sp>
      <p:sp>
        <p:nvSpPr>
          <p:cNvPr id="27" name="Rectangle 26"/>
          <p:cNvSpPr/>
          <p:nvPr/>
        </p:nvSpPr>
        <p:spPr>
          <a:xfrm>
            <a:off x="4858401" y="5839333"/>
            <a:ext cx="792967" cy="430877"/>
          </a:xfrm>
          <a:prstGeom prst="rect">
            <a:avLst/>
          </a:prstGeom>
        </p:spPr>
        <p:style>
          <a:lnRef idx="2">
            <a:schemeClr val="accent1"/>
          </a:lnRef>
          <a:fillRef idx="1">
            <a:schemeClr val="lt1"/>
          </a:fillRef>
          <a:effectRef idx="0">
            <a:schemeClr val="accent1"/>
          </a:effectRef>
          <a:fontRef idx="minor">
            <a:schemeClr val="dk1"/>
          </a:fontRef>
        </p:style>
        <p:txBody>
          <a:bodyPr wrap="square" lIns="91430" tIns="45715" rIns="91430" bIns="45715">
            <a:spAutoFit/>
          </a:bodyPr>
          <a:lstStyle/>
          <a:p>
            <a:pPr marL="3175" algn="ctr"/>
            <a:r>
              <a:rPr lang="en-US" sz="1100" dirty="0">
                <a:solidFill>
                  <a:srgbClr val="000000"/>
                </a:solidFill>
              </a:rPr>
              <a:t>Saratoga (Jun)</a:t>
            </a:r>
          </a:p>
        </p:txBody>
      </p:sp>
      <p:sp>
        <p:nvSpPr>
          <p:cNvPr id="28" name="Rectangle 27"/>
          <p:cNvSpPr/>
          <p:nvPr/>
        </p:nvSpPr>
        <p:spPr>
          <a:xfrm>
            <a:off x="3581401" y="2981967"/>
            <a:ext cx="969104" cy="938708"/>
          </a:xfrm>
          <a:prstGeom prst="rect">
            <a:avLst/>
          </a:prstGeom>
        </p:spPr>
        <p:style>
          <a:lnRef idx="2">
            <a:schemeClr val="accent1"/>
          </a:lnRef>
          <a:fillRef idx="1">
            <a:schemeClr val="lt1"/>
          </a:fillRef>
          <a:effectRef idx="0">
            <a:schemeClr val="accent1"/>
          </a:effectRef>
          <a:fontRef idx="minor">
            <a:schemeClr val="dk1"/>
          </a:fontRef>
        </p:style>
        <p:txBody>
          <a:bodyPr wrap="square" lIns="91430" tIns="45715" rIns="91430" bIns="45715">
            <a:spAutoFit/>
          </a:bodyPr>
          <a:lstStyle/>
          <a:p>
            <a:pPr marL="3175" algn="ctr"/>
            <a:r>
              <a:rPr lang="en-US" sz="1100" dirty="0">
                <a:solidFill>
                  <a:srgbClr val="000000"/>
                </a:solidFill>
              </a:rPr>
              <a:t>Matagorda Island Gas Operations, LLC           (Sep)</a:t>
            </a:r>
          </a:p>
        </p:txBody>
      </p:sp>
      <p:sp>
        <p:nvSpPr>
          <p:cNvPr id="29" name="Rectangle 28"/>
          <p:cNvSpPr/>
          <p:nvPr/>
        </p:nvSpPr>
        <p:spPr>
          <a:xfrm>
            <a:off x="5219827" y="2079968"/>
            <a:ext cx="1079287" cy="938708"/>
          </a:xfrm>
          <a:prstGeom prst="rect">
            <a:avLst/>
          </a:prstGeom>
        </p:spPr>
        <p:style>
          <a:lnRef idx="2">
            <a:schemeClr val="accent1"/>
          </a:lnRef>
          <a:fillRef idx="1">
            <a:schemeClr val="lt1"/>
          </a:fillRef>
          <a:effectRef idx="0">
            <a:schemeClr val="accent1"/>
          </a:effectRef>
          <a:fontRef idx="minor">
            <a:schemeClr val="dk1"/>
          </a:fontRef>
        </p:style>
        <p:txBody>
          <a:bodyPr wrap="square" lIns="91430" tIns="45715" rIns="91430" bIns="45715">
            <a:spAutoFit/>
          </a:bodyPr>
          <a:lstStyle/>
          <a:p>
            <a:pPr marL="3175" algn="ctr"/>
            <a:r>
              <a:rPr lang="en-US" sz="1100" dirty="0">
                <a:solidFill>
                  <a:srgbClr val="000000"/>
                </a:solidFill>
              </a:rPr>
              <a:t>Tri-Union Development Corporation / Greenwich (Jun)</a:t>
            </a:r>
          </a:p>
        </p:txBody>
      </p:sp>
      <p:sp>
        <p:nvSpPr>
          <p:cNvPr id="30" name="Rectangle 29"/>
          <p:cNvSpPr/>
          <p:nvPr/>
        </p:nvSpPr>
        <p:spPr>
          <a:xfrm>
            <a:off x="460922" y="3137743"/>
            <a:ext cx="974659" cy="769431"/>
          </a:xfrm>
          <a:prstGeom prst="rect">
            <a:avLst/>
          </a:prstGeom>
        </p:spPr>
        <p:style>
          <a:lnRef idx="2">
            <a:schemeClr val="accent1"/>
          </a:lnRef>
          <a:fillRef idx="1">
            <a:schemeClr val="lt1"/>
          </a:fillRef>
          <a:effectRef idx="0">
            <a:schemeClr val="accent1"/>
          </a:effectRef>
          <a:fontRef idx="minor">
            <a:schemeClr val="dk1"/>
          </a:fontRef>
        </p:style>
        <p:txBody>
          <a:bodyPr wrap="square" lIns="91430" tIns="45715" rIns="91430" bIns="45715">
            <a:spAutoFit/>
          </a:bodyPr>
          <a:lstStyle/>
          <a:p>
            <a:pPr marL="3175" algn="ctr"/>
            <a:r>
              <a:rPr lang="en-US" sz="1100" dirty="0">
                <a:solidFill>
                  <a:srgbClr val="000000"/>
                </a:solidFill>
              </a:rPr>
              <a:t>Virgin Offshore USA, Inc. (Jun)</a:t>
            </a:r>
          </a:p>
        </p:txBody>
      </p:sp>
      <p:sp>
        <p:nvSpPr>
          <p:cNvPr id="6" name="Notched Right Arrow 5"/>
          <p:cNvSpPr/>
          <p:nvPr/>
        </p:nvSpPr>
        <p:spPr>
          <a:xfrm>
            <a:off x="1254240" y="4160553"/>
            <a:ext cx="6751940" cy="49779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dirty="0">
              <a:solidFill>
                <a:srgbClr val="FFFFFF"/>
              </a:solidFill>
            </a:endParaRPr>
          </a:p>
        </p:txBody>
      </p:sp>
      <p:sp>
        <p:nvSpPr>
          <p:cNvPr id="9" name="Pentagon 8"/>
          <p:cNvSpPr/>
          <p:nvPr/>
        </p:nvSpPr>
        <p:spPr>
          <a:xfrm>
            <a:off x="261717" y="4287375"/>
            <a:ext cx="1046981" cy="24832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dirty="0">
              <a:solidFill>
                <a:srgbClr val="FFFFFF"/>
              </a:solidFill>
            </a:endParaRPr>
          </a:p>
        </p:txBody>
      </p:sp>
      <p:sp>
        <p:nvSpPr>
          <p:cNvPr id="10" name="Rectangle 9"/>
          <p:cNvSpPr/>
          <p:nvPr/>
        </p:nvSpPr>
        <p:spPr>
          <a:xfrm>
            <a:off x="4284406" y="4255223"/>
            <a:ext cx="553336" cy="307766"/>
          </a:xfrm>
          <a:prstGeom prst="rect">
            <a:avLst/>
          </a:prstGeom>
        </p:spPr>
        <p:txBody>
          <a:bodyPr wrap="none" lIns="91430" tIns="45715" rIns="91430" bIns="45715">
            <a:spAutoFit/>
          </a:bodyPr>
          <a:lstStyle/>
          <a:p>
            <a:pPr marL="3175" algn="ctr"/>
            <a:r>
              <a:rPr lang="en-US" sz="1400" dirty="0">
                <a:solidFill>
                  <a:srgbClr val="000000"/>
                </a:solidFill>
              </a:rPr>
              <a:t>2014</a:t>
            </a:r>
          </a:p>
        </p:txBody>
      </p:sp>
      <p:sp>
        <p:nvSpPr>
          <p:cNvPr id="22" name="Rectangle 21"/>
          <p:cNvSpPr/>
          <p:nvPr/>
        </p:nvSpPr>
        <p:spPr>
          <a:xfrm>
            <a:off x="5636551" y="4272814"/>
            <a:ext cx="553336" cy="307766"/>
          </a:xfrm>
          <a:prstGeom prst="rect">
            <a:avLst/>
          </a:prstGeom>
        </p:spPr>
        <p:txBody>
          <a:bodyPr wrap="none" lIns="91430" tIns="45715" rIns="91430" bIns="45715">
            <a:spAutoFit/>
          </a:bodyPr>
          <a:lstStyle/>
          <a:p>
            <a:pPr marL="3175" algn="ctr"/>
            <a:r>
              <a:rPr lang="en-US" sz="1400" dirty="0">
                <a:solidFill>
                  <a:srgbClr val="000000"/>
                </a:solidFill>
              </a:rPr>
              <a:t>2015</a:t>
            </a:r>
          </a:p>
        </p:txBody>
      </p:sp>
      <p:sp>
        <p:nvSpPr>
          <p:cNvPr id="37" name="Rectangle 36"/>
          <p:cNvSpPr/>
          <p:nvPr/>
        </p:nvSpPr>
        <p:spPr>
          <a:xfrm>
            <a:off x="2628679" y="4269462"/>
            <a:ext cx="1094995" cy="307766"/>
          </a:xfrm>
          <a:prstGeom prst="rect">
            <a:avLst/>
          </a:prstGeom>
        </p:spPr>
        <p:txBody>
          <a:bodyPr wrap="square" lIns="91430" tIns="45715" rIns="91430" bIns="45715">
            <a:spAutoFit/>
          </a:bodyPr>
          <a:lstStyle/>
          <a:p>
            <a:pPr marL="3175" algn="ctr"/>
            <a:r>
              <a:rPr lang="en-US" sz="1400" dirty="0">
                <a:solidFill>
                  <a:srgbClr val="000000"/>
                </a:solidFill>
              </a:rPr>
              <a:t>2013</a:t>
            </a:r>
          </a:p>
        </p:txBody>
      </p:sp>
      <p:sp>
        <p:nvSpPr>
          <p:cNvPr id="38" name="Rectangle 37"/>
          <p:cNvSpPr/>
          <p:nvPr/>
        </p:nvSpPr>
        <p:spPr>
          <a:xfrm>
            <a:off x="220144" y="4261326"/>
            <a:ext cx="1046981" cy="307766"/>
          </a:xfrm>
          <a:prstGeom prst="rect">
            <a:avLst/>
          </a:prstGeom>
        </p:spPr>
        <p:txBody>
          <a:bodyPr wrap="square" lIns="91430" tIns="45715" rIns="91430" bIns="45715">
            <a:spAutoFit/>
          </a:bodyPr>
          <a:lstStyle/>
          <a:p>
            <a:pPr marL="3175" algn="ctr"/>
            <a:r>
              <a:rPr lang="en-US" sz="1400" dirty="0">
                <a:solidFill>
                  <a:srgbClr val="000000"/>
                </a:solidFill>
              </a:rPr>
              <a:t>2009</a:t>
            </a:r>
          </a:p>
        </p:txBody>
      </p:sp>
      <p:sp>
        <p:nvSpPr>
          <p:cNvPr id="39" name="Rectangle 38"/>
          <p:cNvSpPr/>
          <p:nvPr/>
        </p:nvSpPr>
        <p:spPr>
          <a:xfrm>
            <a:off x="1681203" y="4262325"/>
            <a:ext cx="553336" cy="307766"/>
          </a:xfrm>
          <a:prstGeom prst="rect">
            <a:avLst/>
          </a:prstGeom>
        </p:spPr>
        <p:txBody>
          <a:bodyPr wrap="none" lIns="91430" tIns="45715" rIns="91430" bIns="45715">
            <a:spAutoFit/>
          </a:bodyPr>
          <a:lstStyle/>
          <a:p>
            <a:pPr marL="3175" algn="ctr"/>
            <a:r>
              <a:rPr lang="en-US" sz="1400" dirty="0">
                <a:solidFill>
                  <a:srgbClr val="000000"/>
                </a:solidFill>
              </a:rPr>
              <a:t>2012</a:t>
            </a:r>
          </a:p>
        </p:txBody>
      </p:sp>
      <p:cxnSp>
        <p:nvCxnSpPr>
          <p:cNvPr id="14" name="Straight Connector 13"/>
          <p:cNvCxnSpPr>
            <a:stCxn id="30" idx="2"/>
          </p:cNvCxnSpPr>
          <p:nvPr/>
        </p:nvCxnSpPr>
        <p:spPr>
          <a:xfrm flipH="1">
            <a:off x="948251" y="3907174"/>
            <a:ext cx="1" cy="35691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954630" y="4565602"/>
            <a:ext cx="0" cy="366810"/>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294091" y="3940964"/>
            <a:ext cx="0" cy="271244"/>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9" idx="2"/>
          </p:cNvCxnSpPr>
          <p:nvPr/>
        </p:nvCxnSpPr>
        <p:spPr>
          <a:xfrm flipH="1">
            <a:off x="5759470" y="3018676"/>
            <a:ext cx="1" cy="1245408"/>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32320" y="4548406"/>
            <a:ext cx="0" cy="384006"/>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65212" y="4537355"/>
            <a:ext cx="0" cy="713161"/>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460700" y="3875054"/>
            <a:ext cx="8534" cy="372616"/>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895192" y="3305313"/>
            <a:ext cx="613874" cy="600154"/>
          </a:xfrm>
          <a:prstGeom prst="rect">
            <a:avLst/>
          </a:prstGeom>
        </p:spPr>
        <p:style>
          <a:lnRef idx="2">
            <a:schemeClr val="accent1"/>
          </a:lnRef>
          <a:fillRef idx="1">
            <a:schemeClr val="lt1"/>
          </a:fillRef>
          <a:effectRef idx="0">
            <a:schemeClr val="accent1"/>
          </a:effectRef>
          <a:fontRef idx="minor">
            <a:schemeClr val="dk1"/>
          </a:fontRef>
        </p:style>
        <p:txBody>
          <a:bodyPr wrap="square" lIns="91430" tIns="45715" rIns="91430" bIns="45715">
            <a:spAutoFit/>
          </a:bodyPr>
          <a:lstStyle/>
          <a:p>
            <a:pPr marL="3175" algn="ctr"/>
            <a:r>
              <a:rPr lang="en-US" sz="1100" dirty="0">
                <a:solidFill>
                  <a:srgbClr val="000000"/>
                </a:solidFill>
              </a:rPr>
              <a:t>Black Elk (Aug)</a:t>
            </a:r>
          </a:p>
        </p:txBody>
      </p:sp>
      <p:sp>
        <p:nvSpPr>
          <p:cNvPr id="50" name="Rectangle 49"/>
          <p:cNvSpPr/>
          <p:nvPr/>
        </p:nvSpPr>
        <p:spPr>
          <a:xfrm>
            <a:off x="5759469" y="5521852"/>
            <a:ext cx="842413" cy="600154"/>
          </a:xfrm>
          <a:prstGeom prst="rect">
            <a:avLst/>
          </a:prstGeom>
        </p:spPr>
        <p:style>
          <a:lnRef idx="2">
            <a:schemeClr val="accent1"/>
          </a:lnRef>
          <a:fillRef idx="1">
            <a:schemeClr val="lt1"/>
          </a:fillRef>
          <a:effectRef idx="0">
            <a:schemeClr val="accent1"/>
          </a:effectRef>
          <a:fontRef idx="minor">
            <a:schemeClr val="dk1"/>
          </a:fontRef>
        </p:style>
        <p:txBody>
          <a:bodyPr wrap="square" lIns="91430" tIns="45715" rIns="91430" bIns="45715">
            <a:spAutoFit/>
          </a:bodyPr>
          <a:lstStyle/>
          <a:p>
            <a:pPr marL="3175" algn="ctr"/>
            <a:r>
              <a:rPr lang="en-US" sz="1100" dirty="0">
                <a:solidFill>
                  <a:srgbClr val="000000"/>
                </a:solidFill>
              </a:rPr>
              <a:t>Milagro Holdings, LLC (Jul)</a:t>
            </a:r>
          </a:p>
        </p:txBody>
      </p:sp>
      <p:cxnSp>
        <p:nvCxnSpPr>
          <p:cNvPr id="51" name="Straight Connector 50"/>
          <p:cNvCxnSpPr/>
          <p:nvPr/>
        </p:nvCxnSpPr>
        <p:spPr>
          <a:xfrm flipH="1">
            <a:off x="5919386" y="4542303"/>
            <a:ext cx="1" cy="97954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49137" y="3910518"/>
            <a:ext cx="0" cy="337153"/>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579616" y="5240218"/>
            <a:ext cx="179854" cy="56327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204387" y="4522924"/>
            <a:ext cx="0" cy="241243"/>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Slide Number Placeholder 4"/>
          <p:cNvSpPr>
            <a:spLocks noGrp="1"/>
          </p:cNvSpPr>
          <p:nvPr>
            <p:ph type="sldNum" sz="quarter" idx="12"/>
          </p:nvPr>
        </p:nvSpPr>
        <p:spPr>
          <a:xfrm>
            <a:off x="457200" y="6345239"/>
            <a:ext cx="2133600" cy="365125"/>
          </a:xfrm>
        </p:spPr>
        <p:txBody>
          <a:bodyPr/>
          <a:lstStyle/>
          <a:p>
            <a:pPr>
              <a:defRPr/>
            </a:pPr>
            <a:fld id="{B4528A22-0DB2-4CA8-81DF-05104F9EFE72}" type="slidenum">
              <a:rPr lang="en-US" smtClean="0">
                <a:solidFill>
                  <a:srgbClr val="000000">
                    <a:tint val="75000"/>
                  </a:srgbClr>
                </a:solidFill>
              </a:rPr>
              <a:pPr>
                <a:defRPr/>
              </a:pPr>
              <a:t>3</a:t>
            </a:fld>
            <a:endParaRPr lang="en-US" dirty="0">
              <a:solidFill>
                <a:srgbClr val="000000">
                  <a:tint val="75000"/>
                </a:srgbClr>
              </a:solidFill>
            </a:endParaRPr>
          </a:p>
        </p:txBody>
      </p:sp>
      <p:sp>
        <p:nvSpPr>
          <p:cNvPr id="7" name="Rectangle 6"/>
          <p:cNvSpPr/>
          <p:nvPr/>
        </p:nvSpPr>
        <p:spPr>
          <a:xfrm>
            <a:off x="6369120" y="2392090"/>
            <a:ext cx="746967" cy="769431"/>
          </a:xfrm>
          <a:prstGeom prst="rect">
            <a:avLst/>
          </a:prstGeom>
        </p:spPr>
        <p:style>
          <a:lnRef idx="2">
            <a:schemeClr val="accent1"/>
          </a:lnRef>
          <a:fillRef idx="1">
            <a:schemeClr val="lt1"/>
          </a:fillRef>
          <a:effectRef idx="0">
            <a:schemeClr val="accent1"/>
          </a:effectRef>
          <a:fontRef idx="minor">
            <a:schemeClr val="dk1"/>
          </a:fontRef>
        </p:style>
        <p:txBody>
          <a:bodyPr wrap="square" lIns="91430" tIns="45715" rIns="91430" bIns="45715">
            <a:spAutoFit/>
          </a:bodyPr>
          <a:lstStyle/>
          <a:p>
            <a:pPr marL="3175" algn="ctr"/>
            <a:r>
              <a:rPr lang="en-US" sz="1100" dirty="0">
                <a:solidFill>
                  <a:srgbClr val="000000"/>
                </a:solidFill>
              </a:rPr>
              <a:t>Anglo-Suisse </a:t>
            </a:r>
            <a:r>
              <a:rPr lang="en-US" sz="1100" dirty="0" smtClean="0">
                <a:solidFill>
                  <a:srgbClr val="000000"/>
                </a:solidFill>
              </a:rPr>
              <a:t>Offshore </a:t>
            </a:r>
            <a:r>
              <a:rPr lang="en-US" sz="1100" dirty="0">
                <a:solidFill>
                  <a:srgbClr val="000000"/>
                </a:solidFill>
              </a:rPr>
              <a:t>(Dec)</a:t>
            </a:r>
          </a:p>
        </p:txBody>
      </p:sp>
      <p:cxnSp>
        <p:nvCxnSpPr>
          <p:cNvPr id="11" name="Straight Connector 10"/>
          <p:cNvCxnSpPr/>
          <p:nvPr/>
        </p:nvCxnSpPr>
        <p:spPr>
          <a:xfrm>
            <a:off x="6601883" y="3171292"/>
            <a:ext cx="0" cy="791108"/>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479480" y="3940964"/>
            <a:ext cx="122402" cy="25003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601883" y="4287375"/>
            <a:ext cx="0" cy="23554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16106" y="4299184"/>
            <a:ext cx="0" cy="22374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59159" y="4302536"/>
            <a:ext cx="0" cy="22038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88458" y="4274603"/>
            <a:ext cx="0" cy="24832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876496" y="4267648"/>
            <a:ext cx="553337" cy="307766"/>
          </a:xfrm>
          <a:prstGeom prst="rect">
            <a:avLst/>
          </a:prstGeom>
        </p:spPr>
        <p:txBody>
          <a:bodyPr wrap="none" lIns="91430" tIns="45715" rIns="91430" bIns="45715">
            <a:spAutoFit/>
          </a:bodyPr>
          <a:lstStyle/>
          <a:p>
            <a:pPr marL="3175" algn="ctr"/>
            <a:r>
              <a:rPr lang="en-US" sz="1400" dirty="0" smtClean="0">
                <a:solidFill>
                  <a:srgbClr val="000000"/>
                </a:solidFill>
              </a:rPr>
              <a:t>2016</a:t>
            </a:r>
            <a:endParaRPr lang="en-US" sz="1400" dirty="0">
              <a:solidFill>
                <a:srgbClr val="000000"/>
              </a:solidFill>
            </a:endParaRPr>
          </a:p>
        </p:txBody>
      </p:sp>
      <p:cxnSp>
        <p:nvCxnSpPr>
          <p:cNvPr id="55" name="Straight Connector 54"/>
          <p:cNvCxnSpPr/>
          <p:nvPr/>
        </p:nvCxnSpPr>
        <p:spPr>
          <a:xfrm flipH="1">
            <a:off x="6742603" y="3904243"/>
            <a:ext cx="8534" cy="372616"/>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6742603" y="3455323"/>
            <a:ext cx="1026326" cy="430877"/>
          </a:xfrm>
          <a:prstGeom prst="rect">
            <a:avLst/>
          </a:prstGeom>
        </p:spPr>
        <p:style>
          <a:lnRef idx="2">
            <a:schemeClr val="accent1"/>
          </a:lnRef>
          <a:fillRef idx="1">
            <a:schemeClr val="lt1"/>
          </a:fillRef>
          <a:effectRef idx="0">
            <a:schemeClr val="accent1"/>
          </a:effectRef>
          <a:fontRef idx="minor">
            <a:schemeClr val="dk1"/>
          </a:fontRef>
        </p:style>
        <p:txBody>
          <a:bodyPr wrap="square" lIns="91430" tIns="45715" rIns="91430" bIns="45715">
            <a:spAutoFit/>
          </a:bodyPr>
          <a:lstStyle/>
          <a:p>
            <a:pPr marL="3175" algn="ctr"/>
            <a:r>
              <a:rPr lang="en-US" sz="1100" dirty="0" err="1" smtClean="0">
                <a:solidFill>
                  <a:srgbClr val="000000"/>
                </a:solidFill>
              </a:rPr>
              <a:t>Venoco</a:t>
            </a:r>
            <a:r>
              <a:rPr lang="en-US" sz="1100" dirty="0" smtClean="0">
                <a:solidFill>
                  <a:srgbClr val="000000"/>
                </a:solidFill>
              </a:rPr>
              <a:t>, Inc. (Mar)</a:t>
            </a:r>
            <a:endParaRPr lang="en-US" sz="1100" dirty="0">
              <a:solidFill>
                <a:srgbClr val="000000"/>
              </a:solidFill>
            </a:endParaRPr>
          </a:p>
        </p:txBody>
      </p:sp>
    </p:spTree>
    <p:extLst>
      <p:ext uri="{BB962C8B-B14F-4D97-AF65-F5344CB8AC3E}">
        <p14:creationId xmlns:p14="http://schemas.microsoft.com/office/powerpoint/2010/main" val="2050441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a:bodyPr>
          <a:lstStyle/>
          <a:p>
            <a:pPr algn="ctr"/>
            <a:r>
              <a:rPr lang="en-US" altLang="en-US" b="1" dirty="0" smtClean="0">
                <a:cs typeface="Arial" panose="020B0604020202020204" pitchFamily="34" charset="0"/>
              </a:rPr>
              <a:t>BOEM’s Financial Assurance Goals</a:t>
            </a:r>
          </a:p>
        </p:txBody>
      </p:sp>
      <p:sp>
        <p:nvSpPr>
          <p:cNvPr id="21507" name="Content Placeholder 2"/>
          <p:cNvSpPr>
            <a:spLocks noGrp="1"/>
          </p:cNvSpPr>
          <p:nvPr>
            <p:ph idx="1"/>
          </p:nvPr>
        </p:nvSpPr>
        <p:spPr>
          <a:xfrm>
            <a:off x="286560" y="1219200"/>
            <a:ext cx="8709120" cy="914400"/>
          </a:xfrm>
          <a:solidFill>
            <a:schemeClr val="accent2">
              <a:lumMod val="20000"/>
              <a:lumOff val="80000"/>
            </a:schemeClr>
          </a:solidFill>
          <a:ln w="3175">
            <a:solidFill>
              <a:schemeClr val="tx1"/>
            </a:solidFill>
          </a:ln>
          <a:effectLst>
            <a:outerShdw blurRad="76200" dir="13500000" sy="23000" kx="1200000" algn="br" rotWithShape="0">
              <a:prstClr val="black">
                <a:alpha val="20000"/>
              </a:prstClr>
            </a:outerShdw>
          </a:effectLst>
        </p:spPr>
        <p:txBody>
          <a:bodyPr>
            <a:normAutofit fontScale="32500" lnSpcReduction="20000"/>
          </a:bodyPr>
          <a:lstStyle/>
          <a:p>
            <a:pPr marL="0" indent="0">
              <a:spcAft>
                <a:spcPts val="600"/>
              </a:spcAft>
              <a:buNone/>
              <a:defRPr/>
            </a:pPr>
            <a:r>
              <a:rPr lang="en-US" sz="4000" b="1" dirty="0" smtClean="0"/>
              <a:t>Protect </a:t>
            </a:r>
            <a:r>
              <a:rPr lang="en-US" sz="4000" b="1" dirty="0"/>
              <a:t>the United States from financial loss or environmental damage when a leaseholder or operator is unable to pay rents and royalties or perform required decommissioning</a:t>
            </a:r>
            <a:r>
              <a:rPr lang="en-US" sz="4000" b="1" dirty="0" smtClean="0"/>
              <a:t>.</a:t>
            </a:r>
          </a:p>
          <a:p>
            <a:pPr marL="0" indent="0">
              <a:spcAft>
                <a:spcPts val="600"/>
              </a:spcAft>
              <a:buNone/>
              <a:defRPr/>
            </a:pPr>
            <a:r>
              <a:rPr lang="en-US" altLang="en-US" sz="4000" b="1" dirty="0"/>
              <a:t>Protect the U.S. Taxpayer from exposure to financial obligations and liabilities associated with OCS exploration and development</a:t>
            </a:r>
            <a:r>
              <a:rPr lang="en-US" altLang="en-US" sz="4000" b="1" dirty="0" smtClean="0"/>
              <a:t>.</a:t>
            </a:r>
            <a:endParaRPr lang="en-US" altLang="en-US" sz="2200" b="1" dirty="0"/>
          </a:p>
        </p:txBody>
      </p:sp>
      <p:sp>
        <p:nvSpPr>
          <p:cNvPr id="5" name="Slide Number Placeholder 4"/>
          <p:cNvSpPr>
            <a:spLocks noGrp="1"/>
          </p:cNvSpPr>
          <p:nvPr>
            <p:ph type="sldNum" sz="quarter" idx="12"/>
          </p:nvPr>
        </p:nvSpPr>
        <p:spPr/>
        <p:txBody>
          <a:bodyPr/>
          <a:lstStyle/>
          <a:p>
            <a:pPr>
              <a:defRPr/>
            </a:pPr>
            <a:fld id="{D5C1BF74-CCEF-48D4-B705-F613175B1560}" type="slidenum">
              <a:rPr lang="en-US" smtClean="0"/>
              <a:pPr>
                <a:defRPr/>
              </a:pPr>
              <a:t>4</a:t>
            </a:fld>
            <a:endParaRPr lang="en-US" dirty="0"/>
          </a:p>
        </p:txBody>
      </p:sp>
      <p:sp>
        <p:nvSpPr>
          <p:cNvPr id="9" name="Content Placeholder 2"/>
          <p:cNvSpPr txBox="1">
            <a:spLocks/>
          </p:cNvSpPr>
          <p:nvPr/>
        </p:nvSpPr>
        <p:spPr bwMode="auto">
          <a:xfrm>
            <a:off x="605400" y="2286000"/>
            <a:ext cx="8081280" cy="3474380"/>
          </a:xfrm>
          <a:prstGeom prst="rect">
            <a:avLst/>
          </a:prstGeom>
          <a:noFill/>
          <a:ln>
            <a:noFill/>
          </a:ln>
          <a:effectLst/>
          <a:extLst/>
        </p:spPr>
        <p:txBody>
          <a:bodyPr vert="horz" wrap="square" lIns="91430" tIns="45715" rIns="91430" bIns="45715" numCol="1" anchor="t" anchorCtr="0" compatLnSpc="1">
            <a:prstTxWarp prst="textNoShape">
              <a:avLst/>
            </a:prstTxWarp>
          </a:bodyPr>
          <a:lstStyle>
            <a:lvl1pPr marL="377979" indent="-377979" algn="l" rtl="0" eaLnBrk="1" fontAlgn="base" hangingPunct="1">
              <a:spcBef>
                <a:spcPct val="20000"/>
              </a:spcBef>
              <a:spcAft>
                <a:spcPct val="0"/>
              </a:spcAft>
              <a:buChar char="•"/>
              <a:defRPr sz="3500">
                <a:solidFill>
                  <a:schemeClr val="tx1"/>
                </a:solidFill>
                <a:latin typeface="+mn-lt"/>
                <a:ea typeface="+mn-ea"/>
                <a:cs typeface="+mn-cs"/>
              </a:defRPr>
            </a:lvl1pPr>
            <a:lvl2pPr marL="818954" indent="-314982" algn="l" rtl="0" eaLnBrk="1" fontAlgn="base" hangingPunct="1">
              <a:spcBef>
                <a:spcPct val="20000"/>
              </a:spcBef>
              <a:spcAft>
                <a:spcPct val="0"/>
              </a:spcAft>
              <a:buChar char="–"/>
              <a:defRPr sz="3100">
                <a:solidFill>
                  <a:schemeClr val="tx1"/>
                </a:solidFill>
                <a:latin typeface="+mn-lt"/>
              </a:defRPr>
            </a:lvl2pPr>
            <a:lvl3pPr marL="1259929" indent="-251986" algn="l" rtl="0" eaLnBrk="1" fontAlgn="base" hangingPunct="1">
              <a:spcBef>
                <a:spcPct val="20000"/>
              </a:spcBef>
              <a:spcAft>
                <a:spcPct val="0"/>
              </a:spcAft>
              <a:buChar char="•"/>
              <a:defRPr sz="2600">
                <a:solidFill>
                  <a:schemeClr val="tx1"/>
                </a:solidFill>
                <a:latin typeface="+mn-lt"/>
              </a:defRPr>
            </a:lvl3pPr>
            <a:lvl4pPr marL="1763900" indent="-251986" algn="l" rtl="0" eaLnBrk="1" fontAlgn="base" hangingPunct="1">
              <a:spcBef>
                <a:spcPct val="20000"/>
              </a:spcBef>
              <a:spcAft>
                <a:spcPct val="0"/>
              </a:spcAft>
              <a:buChar char="–"/>
              <a:defRPr sz="2200">
                <a:solidFill>
                  <a:schemeClr val="tx1"/>
                </a:solidFill>
                <a:latin typeface="+mn-lt"/>
              </a:defRPr>
            </a:lvl4pPr>
            <a:lvl5pPr marL="2267872" indent="-251986" algn="l" rtl="0" eaLnBrk="1" fontAlgn="base" hangingPunct="1">
              <a:spcBef>
                <a:spcPct val="20000"/>
              </a:spcBef>
              <a:spcAft>
                <a:spcPct val="0"/>
              </a:spcAft>
              <a:buChar char="»"/>
              <a:defRPr sz="2200">
                <a:solidFill>
                  <a:schemeClr val="tx1"/>
                </a:solidFill>
                <a:latin typeface="+mn-lt"/>
              </a:defRPr>
            </a:lvl5pPr>
            <a:lvl6pPr marL="2771844" indent="-251986" algn="l" rtl="0" eaLnBrk="1" fontAlgn="base" hangingPunct="1">
              <a:spcBef>
                <a:spcPct val="20000"/>
              </a:spcBef>
              <a:spcAft>
                <a:spcPct val="0"/>
              </a:spcAft>
              <a:buChar char="»"/>
              <a:defRPr sz="2200">
                <a:solidFill>
                  <a:schemeClr val="tx1"/>
                </a:solidFill>
                <a:latin typeface="+mn-lt"/>
              </a:defRPr>
            </a:lvl6pPr>
            <a:lvl7pPr marL="3275815" indent="-251986" algn="l" rtl="0" eaLnBrk="1" fontAlgn="base" hangingPunct="1">
              <a:spcBef>
                <a:spcPct val="20000"/>
              </a:spcBef>
              <a:spcAft>
                <a:spcPct val="0"/>
              </a:spcAft>
              <a:buChar char="»"/>
              <a:defRPr sz="2200">
                <a:solidFill>
                  <a:schemeClr val="tx1"/>
                </a:solidFill>
                <a:latin typeface="+mn-lt"/>
              </a:defRPr>
            </a:lvl7pPr>
            <a:lvl8pPr marL="3779787" indent="-251986" algn="l" rtl="0" eaLnBrk="1" fontAlgn="base" hangingPunct="1">
              <a:spcBef>
                <a:spcPct val="20000"/>
              </a:spcBef>
              <a:spcAft>
                <a:spcPct val="0"/>
              </a:spcAft>
              <a:buChar char="»"/>
              <a:defRPr sz="2200">
                <a:solidFill>
                  <a:schemeClr val="tx1"/>
                </a:solidFill>
                <a:latin typeface="+mn-lt"/>
              </a:defRPr>
            </a:lvl8pPr>
            <a:lvl9pPr marL="4283758" indent="-251986" algn="l" rtl="0" eaLnBrk="1" fontAlgn="base" hangingPunct="1">
              <a:spcBef>
                <a:spcPct val="20000"/>
              </a:spcBef>
              <a:spcAft>
                <a:spcPct val="0"/>
              </a:spcAft>
              <a:buChar char="»"/>
              <a:defRPr sz="2200">
                <a:solidFill>
                  <a:schemeClr val="tx1"/>
                </a:solidFill>
                <a:latin typeface="+mn-lt"/>
              </a:defRPr>
            </a:lvl9pPr>
          </a:lstStyle>
          <a:p>
            <a:pPr defTabSz="829452">
              <a:spcBef>
                <a:spcPts val="1200"/>
              </a:spcBef>
              <a:spcAft>
                <a:spcPts val="0"/>
              </a:spcAft>
              <a:defRPr/>
            </a:pPr>
            <a:r>
              <a:rPr lang="en-US" altLang="en-US" sz="2000" kern="0" dirty="0"/>
              <a:t>Incorporate front end risk management tools that provide a fair, equitable and transparent approach to financial assurance and loss </a:t>
            </a:r>
            <a:r>
              <a:rPr lang="en-US" altLang="en-US" sz="2000" kern="0" dirty="0" smtClean="0"/>
              <a:t>prevention</a:t>
            </a:r>
          </a:p>
          <a:p>
            <a:pPr marL="377979" lvl="1" indent="-377979" defTabSz="829452">
              <a:spcBef>
                <a:spcPts val="1200"/>
              </a:spcBef>
              <a:spcAft>
                <a:spcPts val="0"/>
              </a:spcAft>
              <a:buFontTx/>
              <a:buChar char="•"/>
              <a:defRPr/>
            </a:pPr>
            <a:r>
              <a:rPr lang="en-US" sz="2000" dirty="0"/>
              <a:t>Monitoring company financial data and developing criteria to detect </a:t>
            </a:r>
            <a:r>
              <a:rPr lang="en-US" sz="2000" dirty="0" smtClean="0"/>
              <a:t>declining financial performance</a:t>
            </a:r>
            <a:endParaRPr lang="en-US" altLang="en-US" sz="2000" kern="0" dirty="0"/>
          </a:p>
          <a:p>
            <a:pPr defTabSz="829452">
              <a:spcBef>
                <a:spcPts val="1200"/>
              </a:spcBef>
              <a:spcAft>
                <a:spcPts val="0"/>
              </a:spcAft>
              <a:defRPr/>
            </a:pPr>
            <a:r>
              <a:rPr lang="en-US" altLang="en-US" sz="2000" kern="0" dirty="0" smtClean="0"/>
              <a:t>Develop </a:t>
            </a:r>
            <a:r>
              <a:rPr lang="en-US" altLang="en-US" sz="2000" kern="0" dirty="0"/>
              <a:t>and implement comprehensive financial assurance practices that mitigate exposure to </a:t>
            </a:r>
            <a:r>
              <a:rPr lang="en-US" altLang="en-US" sz="2000" kern="0" dirty="0" smtClean="0"/>
              <a:t>liabilities</a:t>
            </a:r>
          </a:p>
          <a:p>
            <a:pPr marL="377979" lvl="1" indent="-377979" defTabSz="829452">
              <a:spcBef>
                <a:spcPts val="1200"/>
              </a:spcBef>
              <a:spcAft>
                <a:spcPts val="0"/>
              </a:spcAft>
              <a:buFontTx/>
              <a:buChar char="•"/>
              <a:defRPr/>
            </a:pPr>
            <a:r>
              <a:rPr lang="en-US" altLang="en-US" sz="2000" dirty="0"/>
              <a:t>Use financial criteria that are aligned with banking </a:t>
            </a:r>
            <a:r>
              <a:rPr lang="en-US" altLang="en-US" sz="2000" dirty="0" smtClean="0"/>
              <a:t>protocols</a:t>
            </a:r>
          </a:p>
          <a:p>
            <a:pPr marL="377979" lvl="1" indent="-377979" defTabSz="829452">
              <a:spcBef>
                <a:spcPts val="1200"/>
              </a:spcBef>
              <a:spcAft>
                <a:spcPts val="0"/>
              </a:spcAft>
              <a:buFontTx/>
              <a:buChar char="•"/>
              <a:defRPr/>
            </a:pPr>
            <a:r>
              <a:rPr lang="en-US" altLang="en-US" sz="2000" dirty="0"/>
              <a:t>Consider additional forms of financial </a:t>
            </a:r>
            <a:r>
              <a:rPr lang="en-US" altLang="en-US" sz="2000" dirty="0" smtClean="0"/>
              <a:t>assurance</a:t>
            </a:r>
            <a:endParaRPr lang="en-US" altLang="en-US" sz="2000" kern="0" dirty="0" smtClean="0"/>
          </a:p>
          <a:p>
            <a:pPr defTabSz="829452">
              <a:spcBef>
                <a:spcPts val="1200"/>
              </a:spcBef>
              <a:spcAft>
                <a:spcPts val="0"/>
              </a:spcAft>
              <a:defRPr/>
            </a:pPr>
            <a:r>
              <a:rPr lang="en-US" altLang="en-US" sz="2000" kern="0" dirty="0"/>
              <a:t>Update our regulations while balancing the need for economic growth with the responsibility to protect our natural resources</a:t>
            </a:r>
          </a:p>
          <a:p>
            <a:pPr marL="0" indent="0" defTabSz="829452">
              <a:spcBef>
                <a:spcPts val="1200"/>
              </a:spcBef>
              <a:spcAft>
                <a:spcPts val="600"/>
              </a:spcAft>
              <a:buNone/>
              <a:defRPr/>
            </a:pPr>
            <a:endParaRPr lang="en-US" altLang="en-US" sz="2000" kern="0" dirty="0"/>
          </a:p>
          <a:p>
            <a:pPr marL="0" indent="0" defTabSz="829452">
              <a:spcAft>
                <a:spcPts val="600"/>
              </a:spcAft>
              <a:buNone/>
              <a:defRPr/>
            </a:pPr>
            <a:endParaRPr lang="en-US" altLang="en-US" sz="2200" kern="0" dirty="0"/>
          </a:p>
        </p:txBody>
      </p:sp>
    </p:spTree>
    <p:extLst>
      <p:ext uri="{BB962C8B-B14F-4D97-AF65-F5344CB8AC3E}">
        <p14:creationId xmlns:p14="http://schemas.microsoft.com/office/powerpoint/2010/main" val="293893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0575" y="1143000"/>
            <a:ext cx="8763000" cy="3877975"/>
          </a:xfrm>
          <a:prstGeom prst="rect">
            <a:avLst/>
          </a:prstGeom>
          <a:noFill/>
        </p:spPr>
        <p:txBody>
          <a:bodyPr wrap="square" lIns="91430" tIns="45715" rIns="91430" bIns="45715" rtlCol="0">
            <a:spAutoFit/>
          </a:bodyPr>
          <a:lstStyle/>
          <a:p>
            <a:pPr algn="ctr"/>
            <a:r>
              <a:rPr lang="en-US" sz="2400" b="1" u="sng" dirty="0"/>
              <a:t>Two-stage Approach to Bonding</a:t>
            </a:r>
          </a:p>
          <a:p>
            <a:endParaRPr lang="en-US" dirty="0"/>
          </a:p>
          <a:p>
            <a:r>
              <a:rPr lang="en-US" sz="2400" b="1" u="sng" dirty="0"/>
              <a:t>Stage 1:  General lease surety bond</a:t>
            </a:r>
          </a:p>
          <a:p>
            <a:pPr marL="742873" lvl="1" indent="-285720">
              <a:buFont typeface="Arial" pitchFamily="34" charset="0"/>
              <a:buChar char="•"/>
            </a:pPr>
            <a:r>
              <a:rPr lang="en-US" dirty="0"/>
              <a:t>Covers all types of lease obligations</a:t>
            </a:r>
          </a:p>
          <a:p>
            <a:pPr marL="742873" lvl="1" indent="-285720">
              <a:buFont typeface="Arial" pitchFamily="34" charset="0"/>
              <a:buChar char="•"/>
            </a:pPr>
            <a:r>
              <a:rPr lang="en-US" dirty="0"/>
              <a:t>Extends beyond the end of lease (i.e., tail)</a:t>
            </a:r>
          </a:p>
          <a:p>
            <a:pPr marL="742873" lvl="1" indent="-285720">
              <a:buFont typeface="Arial" pitchFamily="34" charset="0"/>
              <a:buChar char="•"/>
            </a:pPr>
            <a:r>
              <a:rPr lang="en-US" dirty="0"/>
              <a:t>Required by all lessees (no waivers)</a:t>
            </a:r>
          </a:p>
          <a:p>
            <a:pPr marL="742873" lvl="1" indent="-285720">
              <a:buFont typeface="Arial" pitchFamily="34" charset="0"/>
              <a:buChar char="•"/>
            </a:pPr>
            <a:r>
              <a:rPr lang="en-US" dirty="0"/>
              <a:t>Lease-specific or area-wide bond amount based on lease activity:</a:t>
            </a:r>
          </a:p>
          <a:p>
            <a:r>
              <a:rPr lang="en-US" dirty="0"/>
              <a:t> </a:t>
            </a:r>
          </a:p>
          <a:p>
            <a:r>
              <a:rPr lang="en-US" u="sng" dirty="0"/>
              <a:t>Lease activity amount</a:t>
            </a:r>
            <a:r>
              <a:rPr lang="en-US" dirty="0"/>
              <a:t>		</a:t>
            </a:r>
            <a:r>
              <a:rPr lang="en-US" u="sng" dirty="0"/>
              <a:t>Lease-specific bond amount</a:t>
            </a:r>
            <a:r>
              <a:rPr lang="en-US" dirty="0"/>
              <a:t>   </a:t>
            </a:r>
            <a:r>
              <a:rPr lang="en-US" u="sng" dirty="0"/>
              <a:t>Area-wide bond </a:t>
            </a:r>
          </a:p>
          <a:p>
            <a:r>
              <a:rPr lang="en-US" dirty="0"/>
              <a:t>No approved operational activity  		$  50,000		$   300,000</a:t>
            </a:r>
          </a:p>
          <a:p>
            <a:r>
              <a:rPr lang="en-US" dirty="0"/>
              <a:t>Exploration Plan 	 			$200,000		$1,000,000</a:t>
            </a:r>
          </a:p>
          <a:p>
            <a:r>
              <a:rPr lang="en-US" dirty="0"/>
              <a:t>Development Production Plan 	 	</a:t>
            </a:r>
            <a:r>
              <a:rPr lang="en-US" dirty="0" smtClean="0"/>
              <a:t>$</a:t>
            </a:r>
            <a:r>
              <a:rPr lang="en-US" dirty="0"/>
              <a:t>500,000		$3,000,000</a:t>
            </a:r>
          </a:p>
          <a:p>
            <a:r>
              <a:rPr lang="en-US" dirty="0"/>
              <a:t>Pipeline – ROW	</a:t>
            </a:r>
            <a:r>
              <a:rPr lang="en-US" dirty="0" smtClean="0"/>
              <a:t>   </a:t>
            </a:r>
            <a:r>
              <a:rPr lang="en-US" dirty="0"/>
              <a:t>			N/A		</a:t>
            </a:r>
            <a:r>
              <a:rPr lang="en-US" dirty="0" smtClean="0"/>
              <a:t>	$   </a:t>
            </a:r>
            <a:r>
              <a:rPr lang="en-US" dirty="0"/>
              <a:t>300,000</a:t>
            </a:r>
          </a:p>
        </p:txBody>
      </p:sp>
      <p:sp>
        <p:nvSpPr>
          <p:cNvPr id="6" name="Title 5"/>
          <p:cNvSpPr>
            <a:spLocks noGrp="1"/>
          </p:cNvSpPr>
          <p:nvPr>
            <p:ph type="title"/>
          </p:nvPr>
        </p:nvSpPr>
        <p:spPr/>
        <p:txBody>
          <a:bodyPr>
            <a:normAutofit/>
          </a:bodyPr>
          <a:lstStyle/>
          <a:p>
            <a:pPr algn="ctr"/>
            <a:r>
              <a:rPr lang="en-US" b="1" dirty="0">
                <a:cs typeface="Arial" panose="020B0604020202020204" pitchFamily="34" charset="0"/>
              </a:rPr>
              <a:t>Current BOEM Bonding </a:t>
            </a:r>
            <a:r>
              <a:rPr lang="en-US" b="1" dirty="0" smtClean="0">
                <a:cs typeface="Arial" panose="020B0604020202020204" pitchFamily="34" charset="0"/>
              </a:rPr>
              <a:t>Guidelines</a:t>
            </a:r>
            <a:endParaRPr lang="en-US"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5" name="TextBox 4"/>
          <p:cNvSpPr txBox="1"/>
          <p:nvPr/>
        </p:nvSpPr>
        <p:spPr>
          <a:xfrm>
            <a:off x="201751" y="5223301"/>
            <a:ext cx="8575765" cy="1015663"/>
          </a:xfrm>
          <a:prstGeom prst="rect">
            <a:avLst/>
          </a:prstGeom>
          <a:noFill/>
        </p:spPr>
        <p:txBody>
          <a:bodyPr wrap="square" rtlCol="0">
            <a:spAutoFit/>
          </a:bodyPr>
          <a:lstStyle/>
          <a:p>
            <a:r>
              <a:rPr lang="en-US" sz="1400" b="1" dirty="0" smtClean="0">
                <a:cs typeface="Arial" pitchFamily="34" charset="0"/>
              </a:rPr>
              <a:t>The </a:t>
            </a:r>
            <a:r>
              <a:rPr lang="en-US" sz="1400" b="1" dirty="0">
                <a:cs typeface="Arial" pitchFamily="34" charset="0"/>
              </a:rPr>
              <a:t>current general lease surety bond is too low to effectively cover any substantive offshore decommissioning costs, as necessary.  Therefore, BOEM must ultimately rely on the sufficiency of its supplemental bond program for the purpose of assuring decommissioning performance.</a:t>
            </a:r>
          </a:p>
          <a:p>
            <a:endParaRPr lang="en-US" dirty="0"/>
          </a:p>
        </p:txBody>
      </p:sp>
    </p:spTree>
    <p:extLst>
      <p:ext uri="{BB962C8B-B14F-4D97-AF65-F5344CB8AC3E}">
        <p14:creationId xmlns:p14="http://schemas.microsoft.com/office/powerpoint/2010/main" val="1348503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5835" y="1752600"/>
            <a:ext cx="8229600" cy="406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0" tIns="45715" rIns="91430" bIns="45715" rtlCol="0">
            <a:spAutoFit/>
          </a:bodyPr>
          <a:lstStyle/>
          <a:p>
            <a:r>
              <a:rPr lang="en-US" sz="2400" b="1" u="sng" dirty="0"/>
              <a:t>Stage 2:  Supplemental bond</a:t>
            </a:r>
          </a:p>
          <a:p>
            <a:pPr marL="742873" lvl="1" indent="-285720">
              <a:buFont typeface="Arial" pitchFamily="34" charset="0"/>
              <a:buChar char="•"/>
            </a:pPr>
            <a:r>
              <a:rPr lang="en-US" dirty="0"/>
              <a:t>Provides additional coverage for all types of lease obligations</a:t>
            </a:r>
            <a:br>
              <a:rPr lang="en-US" dirty="0"/>
            </a:br>
            <a:endParaRPr lang="en-US" dirty="0"/>
          </a:p>
          <a:p>
            <a:pPr marL="742873" lvl="1" indent="-285720">
              <a:buFont typeface="Arial" pitchFamily="34" charset="0"/>
              <a:buChar char="•"/>
            </a:pPr>
            <a:r>
              <a:rPr lang="en-US" dirty="0"/>
              <a:t>Cancelled after decommissioning completed/certified by BSEE and ONRR’s clearance for outstanding payments</a:t>
            </a:r>
            <a:br>
              <a:rPr lang="en-US" dirty="0"/>
            </a:br>
            <a:endParaRPr lang="en-US" dirty="0"/>
          </a:p>
          <a:p>
            <a:pPr marL="742873" lvl="1" indent="-285720">
              <a:buFont typeface="Arial" pitchFamily="34" charset="0"/>
              <a:buChar char="•"/>
            </a:pPr>
            <a:r>
              <a:rPr lang="en-US" dirty="0"/>
              <a:t>Regional Directors currently set bond amount at BSEE-determined decommissioning liability</a:t>
            </a:r>
          </a:p>
          <a:p>
            <a:pPr marL="1200025" lvl="2" indent="-285720">
              <a:buFont typeface="Arial" pitchFamily="34" charset="0"/>
              <a:buChar char="•"/>
            </a:pPr>
            <a:r>
              <a:rPr lang="en-US" dirty="0"/>
              <a:t>Estimated “routine” decommissioning liabilities in the GOMR are</a:t>
            </a:r>
          </a:p>
          <a:p>
            <a:pPr lvl="2"/>
            <a:r>
              <a:rPr lang="en-US" dirty="0"/>
              <a:t>     </a:t>
            </a:r>
            <a:r>
              <a:rPr lang="en-US" dirty="0" smtClean="0"/>
              <a:t>~$</a:t>
            </a:r>
            <a:r>
              <a:rPr lang="en-US" dirty="0"/>
              <a:t>40 </a:t>
            </a:r>
            <a:r>
              <a:rPr lang="en-US" dirty="0" smtClean="0"/>
              <a:t>billion</a:t>
            </a:r>
            <a:endParaRPr lang="en-US" dirty="0"/>
          </a:p>
          <a:p>
            <a:pPr marL="1200025" lvl="2" indent="-285720">
              <a:buFont typeface="Arial" pitchFamily="34" charset="0"/>
              <a:buChar char="•"/>
            </a:pPr>
            <a:r>
              <a:rPr lang="en-US" dirty="0"/>
              <a:t>Current amounts of financial assurance are outdated and </a:t>
            </a:r>
            <a:r>
              <a:rPr lang="en-US" dirty="0" smtClean="0"/>
              <a:t>inadequate</a:t>
            </a:r>
            <a:r>
              <a:rPr lang="en-US" dirty="0"/>
              <a:t/>
            </a:r>
            <a:br>
              <a:rPr lang="en-US" dirty="0"/>
            </a:br>
            <a:endParaRPr lang="en-US" dirty="0"/>
          </a:p>
          <a:p>
            <a:pPr marL="1200025" lvl="2" indent="-285720">
              <a:buFont typeface="Arial" pitchFamily="34" charset="0"/>
              <a:buChar char="•"/>
            </a:pPr>
            <a:endParaRPr lang="en-US" dirty="0">
              <a:solidFill>
                <a:schemeClr val="tx1"/>
              </a:solidFill>
            </a:endParaRPr>
          </a:p>
        </p:txBody>
      </p:sp>
      <p:sp>
        <p:nvSpPr>
          <p:cNvPr id="6" name="Title 5"/>
          <p:cNvSpPr>
            <a:spLocks noGrp="1"/>
          </p:cNvSpPr>
          <p:nvPr>
            <p:ph type="title"/>
          </p:nvPr>
        </p:nvSpPr>
        <p:spPr/>
        <p:txBody>
          <a:bodyPr>
            <a:normAutofit/>
          </a:bodyPr>
          <a:lstStyle/>
          <a:p>
            <a:pPr algn="ctr"/>
            <a:r>
              <a:rPr lang="en-US" b="1" dirty="0">
                <a:cs typeface="Arial" panose="020B0604020202020204" pitchFamily="34" charset="0"/>
              </a:rPr>
              <a:t>Current BOEM Bonding </a:t>
            </a:r>
            <a:r>
              <a:rPr lang="en-US" b="1" dirty="0" smtClean="0">
                <a:cs typeface="Arial" panose="020B0604020202020204" pitchFamily="34" charset="0"/>
              </a:rPr>
              <a:t>Guidelines</a:t>
            </a:r>
            <a:endParaRPr lang="en-US"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2115681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724400"/>
          </a:xfrm>
          <a:ln>
            <a:noFill/>
          </a:ln>
          <a:effectLst>
            <a:glow rad="139700">
              <a:schemeClr val="accent5">
                <a:satMod val="175000"/>
                <a:alpha val="40000"/>
              </a:schemeClr>
            </a:glow>
          </a:effectLst>
        </p:spPr>
        <p:txBody>
          <a:bodyPr>
            <a:normAutofit/>
          </a:bodyPr>
          <a:lstStyle/>
          <a:p>
            <a:pPr marL="458788" indent="-285750">
              <a:lnSpc>
                <a:spcPct val="120000"/>
              </a:lnSpc>
              <a:spcBef>
                <a:spcPts val="0"/>
              </a:spcBef>
              <a:tabLst>
                <a:tab pos="914400" algn="l"/>
                <a:tab pos="1146175" algn="l"/>
              </a:tabLst>
              <a:defRPr/>
            </a:pPr>
            <a:r>
              <a:rPr lang="en-US" sz="2000" dirty="0" smtClean="0"/>
              <a:t>Under </a:t>
            </a:r>
            <a:r>
              <a:rPr lang="en-US" sz="2000" dirty="0"/>
              <a:t>BOEM regulation, operating rights </a:t>
            </a:r>
            <a:r>
              <a:rPr lang="en-US" sz="2000" dirty="0" smtClean="0"/>
              <a:t>holders </a:t>
            </a:r>
            <a:r>
              <a:rPr lang="en-US" sz="2000" dirty="0"/>
              <a:t>are jointly and severally responsible for decommissioning along with record title </a:t>
            </a:r>
            <a:r>
              <a:rPr lang="en-US" sz="2000" dirty="0" smtClean="0"/>
              <a:t>holders.</a:t>
            </a:r>
          </a:p>
          <a:p>
            <a:pPr marL="458788" indent="-285750">
              <a:lnSpc>
                <a:spcPct val="120000"/>
              </a:lnSpc>
              <a:spcBef>
                <a:spcPts val="0"/>
              </a:spcBef>
              <a:tabLst>
                <a:tab pos="914400" algn="l"/>
                <a:tab pos="1146175" algn="l"/>
              </a:tabLst>
              <a:defRPr/>
            </a:pPr>
            <a:endParaRPr lang="en-US" sz="2000" dirty="0"/>
          </a:p>
          <a:p>
            <a:pPr marL="458788" indent="-285750">
              <a:lnSpc>
                <a:spcPct val="120000"/>
              </a:lnSpc>
              <a:spcBef>
                <a:spcPts val="0"/>
              </a:spcBef>
              <a:tabLst>
                <a:tab pos="914400" algn="l"/>
                <a:tab pos="1146175" algn="l"/>
              </a:tabLst>
              <a:defRPr/>
            </a:pPr>
            <a:r>
              <a:rPr lang="en-US" sz="2000" dirty="0"/>
              <a:t>O</a:t>
            </a:r>
            <a:r>
              <a:rPr lang="en-US" sz="2000" dirty="0" smtClean="0"/>
              <a:t>perating rights holders, where applicable, along with record title holders are equally responsible for supplemental bond compliance, and subject to BOEM and/or BSEE enforcement action if not in compliance.</a:t>
            </a:r>
            <a:br>
              <a:rPr lang="en-US" sz="2000" dirty="0" smtClean="0"/>
            </a:br>
            <a:endParaRPr lang="en-US" sz="2000" dirty="0"/>
          </a:p>
          <a:p>
            <a:pPr marL="458788" indent="-285750">
              <a:lnSpc>
                <a:spcPct val="120000"/>
              </a:lnSpc>
              <a:spcBef>
                <a:spcPts val="0"/>
              </a:spcBef>
              <a:tabLst>
                <a:tab pos="914400" algn="l"/>
                <a:tab pos="1146175" algn="l"/>
              </a:tabLst>
              <a:defRPr/>
            </a:pPr>
            <a:r>
              <a:rPr lang="en-US" sz="2000" dirty="0" smtClean="0"/>
              <a:t>Historically, each company was not assessed its full cumulative decommissioning liability on any given lease, RUE or ROW</a:t>
            </a:r>
          </a:p>
          <a:p>
            <a:pPr marL="173038" indent="0">
              <a:lnSpc>
                <a:spcPct val="120000"/>
              </a:lnSpc>
              <a:spcBef>
                <a:spcPts val="0"/>
              </a:spcBef>
              <a:buNone/>
              <a:tabLst>
                <a:tab pos="914400" algn="l"/>
                <a:tab pos="1146175" algn="l"/>
              </a:tabLst>
              <a:defRPr/>
            </a:pPr>
            <a:endParaRPr lang="en-US" sz="1700" b="1" dirty="0"/>
          </a:p>
          <a:p>
            <a:pPr marL="515938">
              <a:lnSpc>
                <a:spcPct val="120000"/>
              </a:lnSpc>
              <a:spcBef>
                <a:spcPts val="0"/>
              </a:spcBef>
              <a:buAutoNum type="arabicPeriod"/>
              <a:tabLst>
                <a:tab pos="914400" algn="l"/>
                <a:tab pos="1146175" algn="l"/>
              </a:tabLst>
              <a:defRPr/>
            </a:pPr>
            <a:endParaRPr lang="en-US" sz="1700" b="1" dirty="0" smtClean="0"/>
          </a:p>
          <a:p>
            <a:pPr marL="173038" indent="0">
              <a:lnSpc>
                <a:spcPct val="120000"/>
              </a:lnSpc>
              <a:spcBef>
                <a:spcPts val="0"/>
              </a:spcBef>
              <a:buNone/>
              <a:tabLst>
                <a:tab pos="914400" algn="l"/>
                <a:tab pos="1146175" algn="l"/>
              </a:tabLst>
              <a:defRPr/>
            </a:pPr>
            <a:endParaRPr lang="en-US" sz="1700" b="1" dirty="0" smtClean="0"/>
          </a:p>
        </p:txBody>
      </p:sp>
      <p:sp>
        <p:nvSpPr>
          <p:cNvPr id="4" name="Title 5"/>
          <p:cNvSpPr>
            <a:spLocks noGrp="1"/>
          </p:cNvSpPr>
          <p:nvPr>
            <p:ph type="title"/>
          </p:nvPr>
        </p:nvSpPr>
        <p:spPr>
          <a:xfrm>
            <a:off x="1981200" y="274638"/>
            <a:ext cx="7086600" cy="754062"/>
          </a:xfrm>
        </p:spPr>
        <p:txBody>
          <a:bodyPr anchor="ctr">
            <a:normAutofit fontScale="90000"/>
          </a:bodyPr>
          <a:lstStyle/>
          <a:p>
            <a:pPr marL="404813" indent="-231775" algn="ctr">
              <a:lnSpc>
                <a:spcPct val="120000"/>
              </a:lnSpc>
              <a:spcBef>
                <a:spcPts val="0"/>
              </a:spcBef>
              <a:tabLst>
                <a:tab pos="914400" algn="l"/>
                <a:tab pos="1146175" algn="l"/>
              </a:tabLst>
              <a:defRPr/>
            </a:pPr>
            <a:r>
              <a:rPr lang="en-US" sz="2400" dirty="0">
                <a:latin typeface="Arial" pitchFamily="34" charset="0"/>
                <a:cs typeface="Arial" pitchFamily="34" charset="0"/>
              </a:rPr>
              <a:t>Current BOEM Supplemental Bonding Procedures</a:t>
            </a:r>
          </a:p>
        </p:txBody>
      </p:sp>
      <p:sp>
        <p:nvSpPr>
          <p:cNvPr id="5" name="Slide Number Placeholder 3"/>
          <p:cNvSpPr>
            <a:spLocks noGrp="1"/>
          </p:cNvSpPr>
          <p:nvPr>
            <p:ph type="sldNum" sz="quarter" idx="12"/>
          </p:nvPr>
        </p:nvSpPr>
        <p:spPr>
          <a:xfrm>
            <a:off x="457200" y="6345240"/>
            <a:ext cx="2133600" cy="365125"/>
          </a:xfrm>
        </p:spPr>
        <p:txBody>
          <a:bodyPr/>
          <a:lstStyle/>
          <a:p>
            <a:fld id="{B6F15528-21DE-4FAA-801E-634DDDAF4B2B}" type="slidenum">
              <a:rPr lang="en-US" smtClean="0">
                <a:solidFill>
                  <a:srgbClr val="000000">
                    <a:tint val="75000"/>
                  </a:srgbClr>
                </a:solidFill>
              </a:rPr>
              <a:pPr/>
              <a:t>7</a:t>
            </a:fld>
            <a:endParaRPr lang="en-US" dirty="0">
              <a:solidFill>
                <a:srgbClr val="000000">
                  <a:tint val="75000"/>
                </a:srgbClr>
              </a:solidFill>
            </a:endParaRPr>
          </a:p>
        </p:txBody>
      </p:sp>
    </p:spTree>
    <p:extLst>
      <p:ext uri="{BB962C8B-B14F-4D97-AF65-F5344CB8AC3E}">
        <p14:creationId xmlns:p14="http://schemas.microsoft.com/office/powerpoint/2010/main" val="4155061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NTL 2008-N07</a:t>
            </a:r>
            <a:endParaRPr lang="en-US" b="1" dirty="0"/>
          </a:p>
        </p:txBody>
      </p:sp>
      <p:sp>
        <p:nvSpPr>
          <p:cNvPr id="3" name="Content Placeholder 2"/>
          <p:cNvSpPr>
            <a:spLocks noGrp="1"/>
          </p:cNvSpPr>
          <p:nvPr>
            <p:ph idx="1"/>
          </p:nvPr>
        </p:nvSpPr>
        <p:spPr>
          <a:xfrm>
            <a:off x="457200" y="1219200"/>
            <a:ext cx="8229600" cy="5334000"/>
          </a:xfrm>
        </p:spPr>
        <p:txBody>
          <a:bodyPr/>
          <a:lstStyle/>
          <a:p>
            <a:r>
              <a:rPr lang="en-US" sz="2400" dirty="0" smtClean="0"/>
              <a:t>August 2008</a:t>
            </a:r>
          </a:p>
          <a:p>
            <a:pPr lvl="1"/>
            <a:r>
              <a:rPr lang="en-US" sz="2000" dirty="0" smtClean="0"/>
              <a:t>Net Worth equal to or greater than $65M</a:t>
            </a:r>
          </a:p>
          <a:p>
            <a:pPr lvl="1"/>
            <a:r>
              <a:rPr lang="en-US" sz="2000" dirty="0" smtClean="0"/>
              <a:t>50% </a:t>
            </a:r>
            <a:r>
              <a:rPr lang="en-US" sz="2000" dirty="0"/>
              <a:t>liability to net worth</a:t>
            </a:r>
          </a:p>
          <a:p>
            <a:pPr lvl="1"/>
            <a:r>
              <a:rPr lang="en-US" sz="2000" dirty="0"/>
              <a:t>Number of years in operation and production</a:t>
            </a:r>
          </a:p>
          <a:p>
            <a:pPr lvl="1"/>
            <a:r>
              <a:rPr lang="en-US" sz="2000" dirty="0"/>
              <a:t>Credit ratings, trade references, record of compliance, other indicator of financial </a:t>
            </a:r>
            <a:r>
              <a:rPr lang="en-US" sz="2000" dirty="0" smtClean="0"/>
              <a:t>strength</a:t>
            </a:r>
          </a:p>
          <a:p>
            <a:pPr marL="1314450" lvl="3" indent="0">
              <a:buNone/>
            </a:pPr>
            <a:r>
              <a:rPr lang="en-US" sz="1600" dirty="0" smtClean="0">
                <a:solidFill>
                  <a:srgbClr val="0070C0"/>
                </a:solidFill>
              </a:rPr>
              <a:t>AND EITHER OF THE ITEMS BELOW</a:t>
            </a:r>
            <a:endParaRPr lang="en-US" sz="1600" dirty="0">
              <a:solidFill>
                <a:srgbClr val="0070C0"/>
              </a:solidFill>
            </a:endParaRPr>
          </a:p>
          <a:p>
            <a:pPr lvl="1"/>
            <a:r>
              <a:rPr lang="en-US" sz="2000" dirty="0"/>
              <a:t>Produce hydrocarbons in excess of an average </a:t>
            </a:r>
            <a:r>
              <a:rPr lang="en-US" sz="2000" dirty="0" smtClean="0"/>
              <a:t>20,000 BOE/day</a:t>
            </a:r>
          </a:p>
          <a:p>
            <a:pPr lvl="1"/>
            <a:r>
              <a:rPr lang="en-US" sz="2000" dirty="0" smtClean="0"/>
              <a:t>Stockholder equity at least $65M and meets the criteria in the table below</a:t>
            </a:r>
          </a:p>
          <a:p>
            <a:pPr lvl="1"/>
            <a:endParaRPr lang="en-US" sz="2000" dirty="0"/>
          </a:p>
          <a:p>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4055416128"/>
              </p:ext>
            </p:extLst>
          </p:nvPr>
        </p:nvGraphicFramePr>
        <p:xfrm>
          <a:off x="2362200" y="4572000"/>
          <a:ext cx="5196840" cy="1883410"/>
        </p:xfrm>
        <a:graphic>
          <a:graphicData uri="http://schemas.openxmlformats.org/drawingml/2006/table">
            <a:tbl>
              <a:tblPr/>
              <a:tblGrid>
                <a:gridCol w="1732280"/>
                <a:gridCol w="1732280"/>
                <a:gridCol w="1732280"/>
              </a:tblGrid>
              <a:tr h="626745">
                <a:tc>
                  <a:txBody>
                    <a:bodyPr/>
                    <a:lstStyle/>
                    <a:p>
                      <a:pPr marL="0" marR="0"/>
                      <a:r>
                        <a:rPr lang="en-US" sz="1000" dirty="0">
                          <a:effectLst/>
                          <a:latin typeface="Times New Roman"/>
                          <a:ea typeface="Times New Roman"/>
                        </a:rPr>
                        <a:t>For lessees with stockholders’ equity or net worth of:</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r>
                        <a:rPr lang="en-US" sz="1000" dirty="0">
                          <a:effectLst/>
                          <a:latin typeface="Times New Roman"/>
                          <a:ea typeface="Times New Roman"/>
                        </a:rPr>
                        <a:t>If the lessee’s cumulative </a:t>
                      </a:r>
                      <a:r>
                        <a:rPr lang="en-US" sz="1000" dirty="0" smtClean="0">
                          <a:effectLst/>
                          <a:latin typeface="Times New Roman"/>
                          <a:ea typeface="Times New Roman"/>
                        </a:rPr>
                        <a:t>decommissioning liability </a:t>
                      </a:r>
                      <a:r>
                        <a:rPr lang="en-US" sz="1000" dirty="0">
                          <a:effectLst/>
                          <a:latin typeface="Times New Roman"/>
                          <a:ea typeface="Times New Roman"/>
                        </a:rPr>
                        <a:t>is </a:t>
                      </a:r>
                      <a:r>
                        <a:rPr lang="en-US" sz="1000" u="sng" dirty="0">
                          <a:effectLst/>
                          <a:latin typeface="Times New Roman"/>
                          <a:ea typeface="Times New Roman"/>
                        </a:rPr>
                        <a:t>&lt;</a:t>
                      </a:r>
                      <a:r>
                        <a:rPr lang="en-US" sz="1000" dirty="0">
                          <a:effectLst/>
                          <a:latin typeface="Times New Roman"/>
                          <a:ea typeface="Times New Roman"/>
                        </a:rPr>
                        <a:t> </a:t>
                      </a:r>
                      <a:r>
                        <a:rPr lang="en-US" sz="1000" dirty="0" smtClean="0">
                          <a:effectLst/>
                          <a:latin typeface="Times New Roman"/>
                          <a:ea typeface="Times New Roman"/>
                        </a:rPr>
                        <a:t>25</a:t>
                      </a:r>
                      <a:r>
                        <a:rPr lang="en-US" sz="1000" baseline="0" dirty="0" smtClean="0">
                          <a:effectLst/>
                          <a:latin typeface="Times New Roman"/>
                          <a:ea typeface="Times New Roman"/>
                        </a:rPr>
                        <a:t> percent</a:t>
                      </a:r>
                      <a:r>
                        <a:rPr lang="en-US" sz="1000" dirty="0" smtClean="0">
                          <a:effectLst/>
                          <a:latin typeface="Times New Roman"/>
                          <a:ea typeface="Times New Roman"/>
                        </a:rPr>
                        <a:t> </a:t>
                      </a:r>
                      <a:r>
                        <a:rPr lang="en-US" sz="1000" dirty="0">
                          <a:effectLst/>
                          <a:latin typeface="Times New Roman"/>
                          <a:ea typeface="Times New Roman"/>
                        </a:rPr>
                        <a:t>of stockholder’s equity or net worth, the lessee’s debt to equity ratio (total liabilities/net worth) must be:</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r>
                        <a:rPr lang="en-US" sz="1000" dirty="0">
                          <a:effectLst/>
                          <a:latin typeface="Times New Roman"/>
                          <a:ea typeface="Times New Roman"/>
                        </a:rPr>
                        <a:t>If the lessee’s cumulative potential </a:t>
                      </a:r>
                      <a:r>
                        <a:rPr lang="en-US" sz="1000" dirty="0" smtClean="0">
                          <a:effectLst/>
                          <a:latin typeface="Times New Roman"/>
                          <a:ea typeface="Times New Roman"/>
                        </a:rPr>
                        <a:t>decommissioning liability </a:t>
                      </a:r>
                      <a:r>
                        <a:rPr lang="en-US" sz="1000" dirty="0">
                          <a:effectLst/>
                          <a:latin typeface="Times New Roman"/>
                          <a:ea typeface="Times New Roman"/>
                        </a:rPr>
                        <a:t>is &gt;</a:t>
                      </a:r>
                      <a:r>
                        <a:rPr lang="en-US" sz="1000" dirty="0" smtClean="0">
                          <a:effectLst/>
                          <a:latin typeface="Times New Roman"/>
                          <a:ea typeface="Times New Roman"/>
                        </a:rPr>
                        <a:t>25</a:t>
                      </a:r>
                      <a:r>
                        <a:rPr lang="en-US" sz="1000" baseline="0" dirty="0" smtClean="0">
                          <a:effectLst/>
                          <a:latin typeface="Times New Roman"/>
                          <a:ea typeface="Times New Roman"/>
                        </a:rPr>
                        <a:t> percent</a:t>
                      </a:r>
                      <a:r>
                        <a:rPr lang="en-US" sz="1000" dirty="0" smtClean="0">
                          <a:effectLst/>
                          <a:latin typeface="Times New Roman"/>
                          <a:ea typeface="Times New Roman"/>
                        </a:rPr>
                        <a:t> </a:t>
                      </a:r>
                      <a:r>
                        <a:rPr lang="en-US" sz="1000" dirty="0">
                          <a:effectLst/>
                          <a:latin typeface="Times New Roman"/>
                          <a:ea typeface="Times New Roman"/>
                        </a:rPr>
                        <a:t>but </a:t>
                      </a:r>
                      <a:r>
                        <a:rPr lang="en-US" sz="1000" u="sng" dirty="0">
                          <a:effectLst/>
                          <a:latin typeface="Times New Roman"/>
                          <a:ea typeface="Times New Roman"/>
                        </a:rPr>
                        <a:t>&lt;</a:t>
                      </a:r>
                      <a:r>
                        <a:rPr lang="en-US" sz="1000" dirty="0">
                          <a:effectLst/>
                          <a:latin typeface="Times New Roman"/>
                          <a:ea typeface="Times New Roman"/>
                        </a:rPr>
                        <a:t> </a:t>
                      </a:r>
                      <a:r>
                        <a:rPr lang="en-US" sz="1000" dirty="0" smtClean="0">
                          <a:effectLst/>
                          <a:latin typeface="Times New Roman"/>
                          <a:ea typeface="Times New Roman"/>
                        </a:rPr>
                        <a:t>50</a:t>
                      </a:r>
                      <a:r>
                        <a:rPr lang="en-US" sz="1000" baseline="0" dirty="0" smtClean="0">
                          <a:effectLst/>
                          <a:latin typeface="Times New Roman"/>
                          <a:ea typeface="Times New Roman"/>
                        </a:rPr>
                        <a:t> percent</a:t>
                      </a:r>
                      <a:r>
                        <a:rPr lang="en-US" sz="1000" dirty="0" smtClean="0">
                          <a:effectLst/>
                          <a:latin typeface="Times New Roman"/>
                          <a:ea typeface="Times New Roman"/>
                        </a:rPr>
                        <a:t> </a:t>
                      </a:r>
                      <a:r>
                        <a:rPr lang="en-US" sz="1000" dirty="0">
                          <a:effectLst/>
                          <a:latin typeface="Times New Roman"/>
                          <a:ea typeface="Times New Roman"/>
                        </a:rPr>
                        <a:t>of stockholder’s equity or net worth</a:t>
                      </a:r>
                      <a:r>
                        <a:rPr lang="en-US" sz="1100" dirty="0">
                          <a:effectLst/>
                          <a:latin typeface="Times New Roman"/>
                          <a:ea typeface="Times New Roman"/>
                        </a:rPr>
                        <a:t>, the lessee’s debt to equity ratio (total liabilities/net worth) must be:</a:t>
                      </a:r>
                      <a:endParaRPr lang="en-US" sz="1000" dirty="0">
                        <a:effectLst/>
                        <a:latin typeface="Times New Roman"/>
                        <a:ea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r>
              <a:tr h="403860">
                <a:tc>
                  <a:txBody>
                    <a:bodyPr/>
                    <a:lstStyle/>
                    <a:p>
                      <a:pPr marL="0" marR="0"/>
                      <a:r>
                        <a:rPr lang="en-US" sz="1000" dirty="0" smtClean="0">
                          <a:effectLst/>
                          <a:latin typeface="Times New Roman"/>
                          <a:ea typeface="Times New Roman"/>
                        </a:rPr>
                        <a:t>$65 Million </a:t>
                      </a:r>
                      <a:r>
                        <a:rPr lang="en-US" sz="1000" dirty="0">
                          <a:effectLst/>
                          <a:latin typeface="Times New Roman"/>
                          <a:ea typeface="Times New Roman"/>
                        </a:rPr>
                        <a:t>to</a:t>
                      </a:r>
                    </a:p>
                    <a:p>
                      <a:pPr marL="0" marR="0"/>
                      <a:r>
                        <a:rPr lang="en-US" sz="1100" dirty="0">
                          <a:effectLst/>
                          <a:latin typeface="Times New Roman"/>
                          <a:ea typeface="Times New Roman"/>
                        </a:rPr>
                        <a:t>$100 Million</a:t>
                      </a:r>
                      <a:endParaRPr lang="en-US" sz="1000"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r>
                        <a:rPr lang="en-US" sz="1000" u="sng" dirty="0">
                          <a:effectLst/>
                          <a:latin typeface="Times New Roman"/>
                          <a:ea typeface="Times New Roman"/>
                        </a:rPr>
                        <a:t>&lt; </a:t>
                      </a:r>
                      <a:r>
                        <a:rPr lang="en-US" sz="1000" dirty="0">
                          <a:effectLst/>
                          <a:latin typeface="Times New Roman"/>
                          <a:ea typeface="Times New Roman"/>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r>
                        <a:rPr lang="en-US" sz="1000" u="sng" dirty="0">
                          <a:effectLst/>
                          <a:latin typeface="Times New Roman"/>
                          <a:ea typeface="Times New Roman"/>
                        </a:rPr>
                        <a:t>&lt; </a:t>
                      </a:r>
                      <a:r>
                        <a:rPr lang="en-US" sz="1000" dirty="0">
                          <a:effectLst/>
                          <a:latin typeface="Times New Roman"/>
                          <a:ea typeface="Times New Roman"/>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030">
                <a:tc>
                  <a:txBody>
                    <a:bodyPr/>
                    <a:lstStyle/>
                    <a:p>
                      <a:pPr marL="0" marR="0"/>
                      <a:r>
                        <a:rPr lang="en-US" sz="1000" dirty="0">
                          <a:effectLst/>
                          <a:latin typeface="Times New Roman"/>
                          <a:ea typeface="Times New Roman"/>
                        </a:rPr>
                        <a:t>Above $100 Million</a:t>
                      </a:r>
                    </a:p>
                    <a:p>
                      <a:pPr marL="0" marR="0"/>
                      <a:r>
                        <a:rPr lang="en-US" sz="1000" dirty="0">
                          <a:effectLst/>
                          <a:latin typeface="Times New Roman"/>
                          <a:ea typeface="Times New Roman"/>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r>
                        <a:rPr lang="en-US" sz="1000" dirty="0">
                          <a:effectLst/>
                          <a:latin typeface="Times New Roman"/>
                          <a:ea typeface="Times New Roman"/>
                        </a:rPr>
                        <a:t> </a:t>
                      </a:r>
                      <a:r>
                        <a:rPr lang="en-US" sz="1000" u="sng" dirty="0">
                          <a:effectLst/>
                          <a:latin typeface="Times New Roman"/>
                          <a:ea typeface="Times New Roman"/>
                        </a:rPr>
                        <a:t>&lt; </a:t>
                      </a:r>
                      <a:r>
                        <a:rPr lang="en-US" sz="1000" dirty="0">
                          <a:effectLst/>
                          <a:latin typeface="Times New Roman"/>
                          <a:ea typeface="Times New Roman"/>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r>
                        <a:rPr lang="en-US" sz="1000" u="sng" dirty="0">
                          <a:effectLst/>
                          <a:latin typeface="Times New Roman"/>
                          <a:ea typeface="Times New Roman"/>
                        </a:rPr>
                        <a:t>&lt; </a:t>
                      </a:r>
                      <a:r>
                        <a:rPr lang="en-US" sz="1000" dirty="0">
                          <a:effectLst/>
                          <a:latin typeface="Times New Roman"/>
                          <a:ea typeface="Times New Roman"/>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1973263" y="2913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Slide Number Placeholder 3"/>
          <p:cNvSpPr>
            <a:spLocks noGrp="1"/>
          </p:cNvSpPr>
          <p:nvPr>
            <p:ph type="sldNum" sz="quarter" idx="12"/>
          </p:nvPr>
        </p:nvSpPr>
        <p:spPr>
          <a:xfrm>
            <a:off x="457200" y="6345240"/>
            <a:ext cx="2133600" cy="365125"/>
          </a:xfrm>
        </p:spPr>
        <p:txBody>
          <a:bodyPr/>
          <a:lstStyle/>
          <a:p>
            <a:fld id="{B6F15528-21DE-4FAA-801E-634DDDAF4B2B}" type="slidenum">
              <a:rPr lang="en-US" smtClean="0">
                <a:solidFill>
                  <a:srgbClr val="000000">
                    <a:tint val="75000"/>
                  </a:srgbClr>
                </a:solidFill>
              </a:rPr>
              <a:pPr/>
              <a:t>8</a:t>
            </a:fld>
            <a:endParaRPr lang="en-US" dirty="0">
              <a:solidFill>
                <a:srgbClr val="000000">
                  <a:tint val="75000"/>
                </a:srgbClr>
              </a:solidFill>
            </a:endParaRPr>
          </a:p>
        </p:txBody>
      </p:sp>
    </p:spTree>
    <p:extLst>
      <p:ext uri="{BB962C8B-B14F-4D97-AF65-F5344CB8AC3E}">
        <p14:creationId xmlns:p14="http://schemas.microsoft.com/office/powerpoint/2010/main" val="1150151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6"/>
          <p:cNvGraphicFramePr>
            <a:graphicFrameLocks/>
          </p:cNvGraphicFramePr>
          <p:nvPr>
            <p:extLst>
              <p:ext uri="{D42A27DB-BD31-4B8C-83A1-F6EECF244321}">
                <p14:modId xmlns:p14="http://schemas.microsoft.com/office/powerpoint/2010/main" val="3383114800"/>
              </p:ext>
            </p:extLst>
          </p:nvPr>
        </p:nvGraphicFramePr>
        <p:xfrm>
          <a:off x="2611583" y="1066801"/>
          <a:ext cx="5846617" cy="2016476"/>
        </p:xfrm>
        <a:graphic>
          <a:graphicData uri="http://schemas.openxmlformats.org/drawingml/2006/table">
            <a:tbl>
              <a:tblPr/>
              <a:tblGrid>
                <a:gridCol w="2427381"/>
                <a:gridCol w="910267"/>
                <a:gridCol w="834412"/>
                <a:gridCol w="818954"/>
                <a:gridCol w="855603"/>
              </a:tblGrid>
              <a:tr h="377702">
                <a:tc>
                  <a:txBody>
                    <a:bodyPr/>
                    <a:lstStyle/>
                    <a:p>
                      <a:pPr algn="ctr" fontAlgn="b"/>
                      <a:r>
                        <a:rPr lang="en-US" sz="1500" b="1" i="0" u="none" strike="noStrike" dirty="0" smtClean="0">
                          <a:solidFill>
                            <a:srgbClr val="000000"/>
                          </a:solidFill>
                          <a:effectLst/>
                          <a:latin typeface="Calibri"/>
                        </a:rPr>
                        <a:t>($ Billion)</a:t>
                      </a:r>
                      <a:endParaRPr lang="en-US" sz="1500" b="1" i="0" u="none" strike="noStrike" dirty="0">
                        <a:solidFill>
                          <a:srgbClr val="000000"/>
                        </a:solidFill>
                        <a:effectLst/>
                        <a:latin typeface="Calibri"/>
                      </a:endParaRPr>
                    </a:p>
                  </a:txBody>
                  <a:tcPr marL="8640" marR="8640" marT="8641"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a:solidFill>
                            <a:srgbClr val="FFFFFF"/>
                          </a:solidFill>
                          <a:effectLst/>
                          <a:latin typeface="Calibri"/>
                        </a:rPr>
                        <a:t>GOM</a:t>
                      </a:r>
                      <a:r>
                        <a:rPr lang="en-US" sz="1500" b="1" i="0" u="none" strike="noStrike" baseline="30000" dirty="0">
                          <a:solidFill>
                            <a:srgbClr val="FFFFFF"/>
                          </a:solidFill>
                          <a:effectLst/>
                          <a:latin typeface="Calibri"/>
                        </a:rPr>
                        <a:t>1</a:t>
                      </a:r>
                      <a:endParaRPr lang="en-US" sz="1500" b="1" i="0" u="none" strike="noStrike" dirty="0">
                        <a:solidFill>
                          <a:srgbClr val="FFFFFF"/>
                        </a:solidFill>
                        <a:effectLst/>
                        <a:latin typeface="Calibri"/>
                      </a:endParaRPr>
                    </a:p>
                  </a:txBody>
                  <a:tcPr marL="8640" marR="8640" marT="86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500" b="1" i="0" u="none" strike="noStrike" dirty="0">
                          <a:solidFill>
                            <a:srgbClr val="FFFFFF"/>
                          </a:solidFill>
                          <a:effectLst/>
                          <a:latin typeface="Calibri"/>
                        </a:rPr>
                        <a:t>PAC</a:t>
                      </a:r>
                      <a:r>
                        <a:rPr lang="en-US" sz="1500" b="1" i="0" u="none" strike="noStrike" baseline="30000" dirty="0">
                          <a:solidFill>
                            <a:srgbClr val="FFFFFF"/>
                          </a:solidFill>
                          <a:effectLst/>
                          <a:latin typeface="Calibri"/>
                        </a:rPr>
                        <a:t>2</a:t>
                      </a:r>
                      <a:endParaRPr lang="en-US" sz="1500" b="1" i="0" u="none" strike="noStrike" dirty="0">
                        <a:solidFill>
                          <a:srgbClr val="FFFFFF"/>
                        </a:solidFill>
                        <a:effectLst/>
                        <a:latin typeface="Calibri"/>
                      </a:endParaRPr>
                    </a:p>
                  </a:txBody>
                  <a:tcPr marL="8640" marR="8640" marT="86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500" b="1" i="0" u="none" strike="noStrike" dirty="0">
                          <a:solidFill>
                            <a:srgbClr val="FFFFFF"/>
                          </a:solidFill>
                          <a:effectLst/>
                          <a:latin typeface="Calibri"/>
                        </a:rPr>
                        <a:t>AK</a:t>
                      </a:r>
                      <a:r>
                        <a:rPr lang="en-US" sz="1500" b="1" i="0" u="none" strike="noStrike" baseline="30000" dirty="0">
                          <a:solidFill>
                            <a:srgbClr val="FFFFFF"/>
                          </a:solidFill>
                          <a:effectLst/>
                          <a:latin typeface="Calibri"/>
                        </a:rPr>
                        <a:t>3</a:t>
                      </a:r>
                      <a:endParaRPr lang="en-US" sz="1500" b="1" i="0" u="none" strike="noStrike" dirty="0">
                        <a:solidFill>
                          <a:srgbClr val="FFFFFF"/>
                        </a:solidFill>
                        <a:effectLst/>
                        <a:latin typeface="Calibri"/>
                      </a:endParaRPr>
                    </a:p>
                  </a:txBody>
                  <a:tcPr marL="8640" marR="8640" marT="86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500" b="1" i="0" u="none" strike="noStrike" dirty="0">
                          <a:solidFill>
                            <a:srgbClr val="FFFFFF"/>
                          </a:solidFill>
                          <a:effectLst/>
                          <a:latin typeface="Calibri"/>
                        </a:rPr>
                        <a:t>Total</a:t>
                      </a:r>
                    </a:p>
                  </a:txBody>
                  <a:tcPr marL="8640" marR="8640" marT="864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14753">
                <a:tc>
                  <a:txBody>
                    <a:bodyPr/>
                    <a:lstStyle/>
                    <a:p>
                      <a:pPr algn="ctr" fontAlgn="b"/>
                      <a:r>
                        <a:rPr lang="en-US" sz="1500" b="1" i="0" u="none" strike="noStrike" dirty="0" smtClean="0">
                          <a:solidFill>
                            <a:srgbClr val="FFFFFF"/>
                          </a:solidFill>
                          <a:effectLst/>
                          <a:latin typeface="Calibri"/>
                        </a:rPr>
                        <a:t>Active Leases</a:t>
                      </a:r>
                      <a:endParaRPr lang="en-US" sz="1500" b="1" i="0" u="none" strike="noStrike" dirty="0">
                        <a:solidFill>
                          <a:srgbClr val="FFFFFF"/>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500" b="0" i="0" u="none" strike="noStrike" dirty="0" smtClean="0">
                          <a:solidFill>
                            <a:srgbClr val="000000"/>
                          </a:solidFill>
                          <a:effectLst/>
                          <a:latin typeface="Calibri"/>
                        </a:rPr>
                        <a:t>$30.9</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$1.5</a:t>
                      </a:r>
                      <a:endParaRPr lang="en-US" sz="1500" b="0"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 </a:t>
                      </a:r>
                      <a:r>
                        <a:rPr lang="en-US" sz="1500" b="0" i="0" u="none" strike="noStrike" dirty="0" smtClean="0">
                          <a:solidFill>
                            <a:srgbClr val="000000"/>
                          </a:solidFill>
                          <a:effectLst/>
                          <a:latin typeface="Calibri"/>
                        </a:rPr>
                        <a:t>$0.8</a:t>
                      </a:r>
                      <a:endParaRPr lang="en-US" sz="1500" b="0"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$33.2</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753">
                <a:tc>
                  <a:txBody>
                    <a:bodyPr/>
                    <a:lstStyle/>
                    <a:p>
                      <a:pPr algn="ctr" fontAlgn="b"/>
                      <a:r>
                        <a:rPr lang="en-US" sz="1500" b="1" i="0" u="none" strike="noStrike" dirty="0" smtClean="0">
                          <a:solidFill>
                            <a:srgbClr val="FFFFFF"/>
                          </a:solidFill>
                          <a:effectLst/>
                          <a:latin typeface="Calibri"/>
                        </a:rPr>
                        <a:t>Active RUEs</a:t>
                      </a:r>
                      <a:endParaRPr lang="en-US" sz="1500" b="1" i="0" u="none" strike="noStrike" dirty="0">
                        <a:solidFill>
                          <a:srgbClr val="FFFFFF"/>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500" b="0" i="0" u="none" strike="noStrike" dirty="0">
                          <a:solidFill>
                            <a:srgbClr val="000000"/>
                          </a:solidFill>
                          <a:effectLst/>
                          <a:latin typeface="Calibri"/>
                        </a:rPr>
                        <a:t>$</a:t>
                      </a:r>
                      <a:r>
                        <a:rPr lang="en-US" sz="1500" b="0" i="0" u="none" strike="noStrike" dirty="0" smtClean="0">
                          <a:solidFill>
                            <a:srgbClr val="000000"/>
                          </a:solidFill>
                          <a:effectLst/>
                          <a:latin typeface="Calibri"/>
                        </a:rPr>
                        <a:t>0.3</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a:t>
                      </a:r>
                      <a:endParaRPr lang="en-US" sz="1500" b="0"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 </a:t>
                      </a:r>
                      <a:r>
                        <a:rPr lang="en-US" sz="1500" b="0" i="0" u="none" strike="noStrike" dirty="0" smtClean="0">
                          <a:solidFill>
                            <a:srgbClr val="000000"/>
                          </a:solidFill>
                          <a:effectLst/>
                          <a:latin typeface="Calibri"/>
                        </a:rPr>
                        <a:t>-</a:t>
                      </a:r>
                      <a:endParaRPr lang="en-US" sz="1500" b="0"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$0.3</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8288">
                <a:tc>
                  <a:txBody>
                    <a:bodyPr/>
                    <a:lstStyle/>
                    <a:p>
                      <a:pPr algn="ctr" fontAlgn="b"/>
                      <a:r>
                        <a:rPr lang="en-US" sz="1500" b="1" i="0" u="none" strike="noStrike" dirty="0" smtClean="0">
                          <a:solidFill>
                            <a:srgbClr val="FFFFFF"/>
                          </a:solidFill>
                          <a:effectLst/>
                          <a:latin typeface="Calibri"/>
                        </a:rPr>
                        <a:t>Active</a:t>
                      </a:r>
                      <a:r>
                        <a:rPr lang="en-US" sz="1500" b="1" i="0" u="none" strike="noStrike" baseline="0" dirty="0" smtClean="0">
                          <a:solidFill>
                            <a:srgbClr val="FFFFFF"/>
                          </a:solidFill>
                          <a:effectLst/>
                          <a:latin typeface="Calibri"/>
                        </a:rPr>
                        <a:t> </a:t>
                      </a:r>
                      <a:r>
                        <a:rPr lang="en-US" sz="1500" b="1" i="0" u="none" strike="noStrike" dirty="0" smtClean="0">
                          <a:solidFill>
                            <a:srgbClr val="FFFFFF"/>
                          </a:solidFill>
                          <a:effectLst/>
                          <a:latin typeface="Calibri"/>
                        </a:rPr>
                        <a:t>ROWs</a:t>
                      </a:r>
                      <a:endParaRPr lang="en-US" sz="1500" b="1" i="0" u="none" strike="noStrike" dirty="0">
                        <a:solidFill>
                          <a:srgbClr val="FFFFFF"/>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500" b="0" i="0" u="none" strike="noStrike" dirty="0">
                          <a:solidFill>
                            <a:srgbClr val="000000"/>
                          </a:solidFill>
                          <a:effectLst/>
                          <a:latin typeface="Calibri"/>
                        </a:rPr>
                        <a:t>$</a:t>
                      </a:r>
                      <a:r>
                        <a:rPr lang="en-US" sz="1500" b="0" i="0" u="none" strike="noStrike" dirty="0" smtClean="0">
                          <a:solidFill>
                            <a:srgbClr val="000000"/>
                          </a:solidFill>
                          <a:effectLst/>
                          <a:latin typeface="Calibri"/>
                        </a:rPr>
                        <a:t>1.7</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a:t>
                      </a:r>
                      <a:endParaRPr lang="en-US" sz="1500" b="0"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   -</a:t>
                      </a:r>
                      <a:r>
                        <a:rPr lang="en-US" sz="1500" b="0" i="0" u="none" strike="noStrike" dirty="0">
                          <a:solidFill>
                            <a:srgbClr val="000000"/>
                          </a:solidFill>
                          <a:effectLst/>
                          <a:latin typeface="Calibri"/>
                        </a:rPr>
                        <a:t> </a:t>
                      </a: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a:t>
                      </a:r>
                      <a:r>
                        <a:rPr lang="en-US" sz="1500" b="0" i="0" u="none" strike="noStrike" dirty="0" smtClean="0">
                          <a:solidFill>
                            <a:srgbClr val="000000"/>
                          </a:solidFill>
                          <a:effectLst/>
                          <a:latin typeface="Calibri"/>
                        </a:rPr>
                        <a:t>1.7</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90">
                <a:tc>
                  <a:txBody>
                    <a:bodyPr/>
                    <a:lstStyle/>
                    <a:p>
                      <a:pPr algn="ctr" fontAlgn="b"/>
                      <a:r>
                        <a:rPr lang="en-US" sz="1500" b="1" i="0" u="none" strike="noStrike" dirty="0" smtClean="0">
                          <a:solidFill>
                            <a:srgbClr val="FFFFFF"/>
                          </a:solidFill>
                          <a:effectLst/>
                          <a:latin typeface="Calibri"/>
                        </a:rPr>
                        <a:t>Inactive</a:t>
                      </a:r>
                      <a:r>
                        <a:rPr lang="en-US" sz="1500" b="1" i="0" u="none" strike="noStrike" baseline="0" dirty="0" smtClean="0">
                          <a:solidFill>
                            <a:srgbClr val="FFFFFF"/>
                          </a:solidFill>
                          <a:effectLst/>
                          <a:latin typeface="Calibri"/>
                        </a:rPr>
                        <a:t> Properties</a:t>
                      </a:r>
                      <a:endParaRPr lang="en-US" sz="1500" b="1" i="0" u="none" strike="noStrike" dirty="0">
                        <a:solidFill>
                          <a:srgbClr val="FFFFFF"/>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500" b="0" i="0" u="none" strike="noStrike" dirty="0" smtClean="0">
                          <a:solidFill>
                            <a:srgbClr val="000000"/>
                          </a:solidFill>
                          <a:effectLst/>
                          <a:latin typeface="Calibri"/>
                        </a:rPr>
                        <a:t>$5.5</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a:t>
                      </a:r>
                      <a:endParaRPr lang="en-US" sz="1500" b="0"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 </a:t>
                      </a:r>
                      <a:r>
                        <a:rPr lang="en-US" sz="1500" b="0" i="0" u="none" strike="noStrike" dirty="0" smtClean="0">
                          <a:solidFill>
                            <a:srgbClr val="000000"/>
                          </a:solidFill>
                          <a:effectLst/>
                          <a:latin typeface="Calibri"/>
                        </a:rPr>
                        <a:t>-</a:t>
                      </a:r>
                      <a:endParaRPr lang="en-US" sz="1500" b="0"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$5.5</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90">
                <a:tc>
                  <a:txBody>
                    <a:bodyPr/>
                    <a:lstStyle/>
                    <a:p>
                      <a:pPr algn="ctr" fontAlgn="b"/>
                      <a:r>
                        <a:rPr lang="en-US" sz="1500" b="1" i="0" u="none" strike="noStrike" dirty="0">
                          <a:solidFill>
                            <a:srgbClr val="FFFFFF"/>
                          </a:solidFill>
                          <a:effectLst/>
                          <a:latin typeface="Calibri"/>
                        </a:rPr>
                        <a:t>Total</a:t>
                      </a: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500" b="1" i="0" u="none" strike="noStrike" dirty="0">
                          <a:solidFill>
                            <a:srgbClr val="000000"/>
                          </a:solidFill>
                          <a:effectLst/>
                          <a:latin typeface="Calibri"/>
                        </a:rPr>
                        <a:t>$</a:t>
                      </a:r>
                      <a:r>
                        <a:rPr lang="en-US" sz="1500" b="1" i="0" u="none" strike="noStrike" dirty="0" smtClean="0">
                          <a:solidFill>
                            <a:srgbClr val="000000"/>
                          </a:solidFill>
                          <a:effectLst/>
                          <a:latin typeface="Calibri"/>
                        </a:rPr>
                        <a:t>38.4</a:t>
                      </a:r>
                      <a:endParaRPr lang="en-US" sz="1500" b="1"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500" b="1" i="0" u="none" strike="noStrike" dirty="0" smtClean="0">
                          <a:solidFill>
                            <a:srgbClr val="000000"/>
                          </a:solidFill>
                          <a:effectLst/>
                          <a:latin typeface="Calibri"/>
                        </a:rPr>
                        <a:t>$1.5</a:t>
                      </a:r>
                      <a:endParaRPr lang="en-US" sz="1500" b="1"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500" b="1" i="0" u="none" strike="noStrike" dirty="0">
                          <a:solidFill>
                            <a:srgbClr val="000000"/>
                          </a:solidFill>
                          <a:effectLst/>
                          <a:latin typeface="Calibri"/>
                        </a:rPr>
                        <a:t>$</a:t>
                      </a:r>
                      <a:r>
                        <a:rPr lang="en-US" sz="1500" b="1" i="0" u="none" strike="noStrike" dirty="0" smtClean="0">
                          <a:solidFill>
                            <a:srgbClr val="000000"/>
                          </a:solidFill>
                          <a:effectLst/>
                          <a:latin typeface="Calibri"/>
                        </a:rPr>
                        <a:t>0.8</a:t>
                      </a:r>
                      <a:endParaRPr lang="en-US" sz="1500" b="1"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500" b="1" i="0" u="none" strike="noStrike" dirty="0" smtClean="0">
                          <a:solidFill>
                            <a:srgbClr val="000000"/>
                          </a:solidFill>
                          <a:effectLst/>
                          <a:latin typeface="Calibri"/>
                        </a:rPr>
                        <a:t>$40.7</a:t>
                      </a:r>
                      <a:endParaRPr lang="en-US" sz="1500" b="1"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09828775"/>
              </p:ext>
            </p:extLst>
          </p:nvPr>
        </p:nvGraphicFramePr>
        <p:xfrm>
          <a:off x="2611584" y="3297665"/>
          <a:ext cx="5873161" cy="1405362"/>
        </p:xfrm>
        <a:graphic>
          <a:graphicData uri="http://schemas.openxmlformats.org/drawingml/2006/table">
            <a:tbl>
              <a:tblPr/>
              <a:tblGrid>
                <a:gridCol w="2438400"/>
                <a:gridCol w="915055"/>
                <a:gridCol w="837545"/>
                <a:gridCol w="838200"/>
                <a:gridCol w="843961"/>
              </a:tblGrid>
              <a:tr h="262471">
                <a:tc>
                  <a:txBody>
                    <a:bodyPr/>
                    <a:lstStyle/>
                    <a:p>
                      <a:pPr algn="ctr" fontAlgn="b"/>
                      <a:r>
                        <a:rPr lang="en-US" sz="1500" b="1" i="0" u="none" strike="noStrike" dirty="0" smtClean="0">
                          <a:solidFill>
                            <a:srgbClr val="FFFFFF"/>
                          </a:solidFill>
                          <a:effectLst/>
                          <a:latin typeface="Calibri"/>
                        </a:rPr>
                        <a:t>Supplemental </a:t>
                      </a:r>
                      <a:r>
                        <a:rPr lang="en-US" sz="1500" b="1" i="0" u="none" strike="noStrike" dirty="0">
                          <a:solidFill>
                            <a:srgbClr val="FFFFFF"/>
                          </a:solidFill>
                          <a:effectLst/>
                          <a:latin typeface="Calibri"/>
                        </a:rPr>
                        <a:t>Bonds</a:t>
                      </a: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500" b="0" i="0" u="none" strike="noStrike" dirty="0" smtClean="0">
                          <a:solidFill>
                            <a:srgbClr val="000000"/>
                          </a:solidFill>
                          <a:effectLst/>
                          <a:latin typeface="Calibri"/>
                        </a:rPr>
                        <a:t>$2.2</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$0.2</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500" b="0" i="0" u="none" strike="noStrike" dirty="0" smtClean="0">
                          <a:solidFill>
                            <a:srgbClr val="000000"/>
                          </a:solidFill>
                          <a:effectLst/>
                          <a:latin typeface="Calibri"/>
                        </a:rPr>
                        <a:t>-</a:t>
                      </a:r>
                      <a:endParaRPr lang="en-US" sz="1500" b="0"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$2.4</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967">
                <a:tc>
                  <a:txBody>
                    <a:bodyPr/>
                    <a:lstStyle/>
                    <a:p>
                      <a:pPr algn="ctr" fontAlgn="b"/>
                      <a:r>
                        <a:rPr lang="en-US" sz="1500" b="1" i="0" u="none" strike="noStrike" dirty="0">
                          <a:solidFill>
                            <a:srgbClr val="FFFFFF"/>
                          </a:solidFill>
                          <a:effectLst/>
                          <a:latin typeface="Calibri"/>
                        </a:rPr>
                        <a:t>Indemnified </a:t>
                      </a: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500" b="0" i="0" u="none" strike="noStrike" dirty="0" smtClean="0">
                          <a:solidFill>
                            <a:srgbClr val="000000"/>
                          </a:solidFill>
                          <a:effectLst/>
                          <a:latin typeface="Calibri"/>
                        </a:rPr>
                        <a:t>$8.7</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a:t>
                      </a:r>
                      <a:r>
                        <a:rPr lang="en-US" sz="15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500" b="0" i="0" u="none" strike="noStrike" dirty="0" smtClean="0">
                          <a:solidFill>
                            <a:srgbClr val="000000"/>
                          </a:solidFill>
                          <a:effectLst/>
                          <a:latin typeface="Calibri"/>
                        </a:rPr>
                        <a:t>-</a:t>
                      </a:r>
                      <a:endParaRPr lang="en-US" sz="1500" b="0"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$8.7</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483">
                <a:tc>
                  <a:txBody>
                    <a:bodyPr/>
                    <a:lstStyle/>
                    <a:p>
                      <a:pPr algn="ctr" fontAlgn="b"/>
                      <a:r>
                        <a:rPr lang="en-US" sz="1500" b="1" i="0" u="none" strike="noStrike" dirty="0" smtClean="0">
                          <a:solidFill>
                            <a:srgbClr val="FFFFFF"/>
                          </a:solidFill>
                          <a:effectLst/>
                          <a:latin typeface="Calibri"/>
                        </a:rPr>
                        <a:t>Waived</a:t>
                      </a:r>
                      <a:endParaRPr lang="en-US" sz="1500" b="1" i="0" u="none" strike="noStrike" dirty="0">
                        <a:solidFill>
                          <a:srgbClr val="FFFFFF"/>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500" b="0" i="0" u="none" strike="noStrike" dirty="0" smtClean="0">
                          <a:solidFill>
                            <a:srgbClr val="000000"/>
                          </a:solidFill>
                          <a:effectLst/>
                          <a:latin typeface="Calibri"/>
                        </a:rPr>
                        <a:t>$24.1</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$1.3</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$0.8</a:t>
                      </a:r>
                      <a:endParaRPr lang="en-US" sz="1500" b="0"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$26.2</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468">
                <a:tc>
                  <a:txBody>
                    <a:bodyPr/>
                    <a:lstStyle/>
                    <a:p>
                      <a:pPr algn="ctr" fontAlgn="b"/>
                      <a:r>
                        <a:rPr lang="en-US" sz="1500" b="1" i="0" u="none" strike="noStrike" dirty="0">
                          <a:solidFill>
                            <a:srgbClr val="FFFFFF"/>
                          </a:solidFill>
                          <a:effectLst/>
                          <a:latin typeface="Calibri"/>
                        </a:rPr>
                        <a:t>No Coverage</a:t>
                      </a: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500" b="0" i="0" u="none" strike="noStrike" dirty="0" smtClean="0">
                          <a:solidFill>
                            <a:srgbClr val="000000"/>
                          </a:solidFill>
                          <a:effectLst/>
                          <a:latin typeface="Calibri"/>
                        </a:rPr>
                        <a:t>$3.4</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a:t>
                      </a:r>
                      <a:r>
                        <a:rPr lang="en-US" sz="15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a:t>
                      </a:r>
                      <a:endParaRPr lang="en-US" sz="1500" b="0"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$3.4</a:t>
                      </a:r>
                      <a:endParaRPr lang="en-US" sz="15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97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1" i="0" u="none" strike="noStrike" dirty="0" smtClean="0">
                          <a:solidFill>
                            <a:srgbClr val="FFFFFF"/>
                          </a:solidFill>
                          <a:effectLst/>
                          <a:latin typeface="Calibri"/>
                        </a:rPr>
                        <a:t>Total</a:t>
                      </a: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500" b="1" i="0" u="none" strike="noStrike" dirty="0" smtClean="0">
                          <a:solidFill>
                            <a:srgbClr val="000000"/>
                          </a:solidFill>
                          <a:effectLst/>
                          <a:latin typeface="Calibri"/>
                        </a:rPr>
                        <a:t>$38.4</a:t>
                      </a:r>
                      <a:endParaRPr lang="en-US" sz="1500" b="1" i="0" u="none" strike="noStrike" dirty="0">
                        <a:solidFill>
                          <a:srgbClr val="000000"/>
                        </a:solidFill>
                        <a:effectLst/>
                        <a:latin typeface="Calibri"/>
                      </a:endParaRP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1" i="0" u="none" strike="noStrike" dirty="0" smtClean="0">
                          <a:solidFill>
                            <a:srgbClr val="000000"/>
                          </a:solidFill>
                          <a:effectLst/>
                          <a:latin typeface="Calibri"/>
                        </a:rPr>
                        <a:t>$1.5</a:t>
                      </a: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1" i="0" u="none" strike="noStrike" dirty="0" smtClean="0">
                          <a:solidFill>
                            <a:srgbClr val="000000"/>
                          </a:solidFill>
                          <a:effectLst/>
                          <a:latin typeface="Calibri"/>
                        </a:rPr>
                        <a:t>$0.8</a:t>
                      </a: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1" i="0" u="none" strike="noStrike" dirty="0" smtClean="0">
                          <a:solidFill>
                            <a:srgbClr val="000000"/>
                          </a:solidFill>
                          <a:effectLst/>
                          <a:latin typeface="Calibri"/>
                        </a:rPr>
                        <a:t>$40.7</a:t>
                      </a:r>
                    </a:p>
                  </a:txBody>
                  <a:tcPr marL="8640" marR="8640"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39575611"/>
              </p:ext>
            </p:extLst>
          </p:nvPr>
        </p:nvGraphicFramePr>
        <p:xfrm>
          <a:off x="2611584" y="5093526"/>
          <a:ext cx="5867401" cy="787345"/>
        </p:xfrm>
        <a:graphic>
          <a:graphicData uri="http://schemas.openxmlformats.org/drawingml/2006/table">
            <a:tbl>
              <a:tblPr/>
              <a:tblGrid>
                <a:gridCol w="2432640"/>
                <a:gridCol w="914400"/>
                <a:gridCol w="838200"/>
                <a:gridCol w="838200"/>
                <a:gridCol w="843961"/>
              </a:tblGrid>
              <a:tr h="336290">
                <a:tc>
                  <a:txBody>
                    <a:bodyPr/>
                    <a:lstStyle/>
                    <a:p>
                      <a:pPr algn="ctr" fontAlgn="b"/>
                      <a:r>
                        <a:rPr lang="en-US" sz="1500" b="1" i="0" u="none" strike="noStrike" dirty="0" smtClean="0">
                          <a:solidFill>
                            <a:srgbClr val="FFFFFF"/>
                          </a:solidFill>
                          <a:effectLst/>
                          <a:latin typeface="Calibri"/>
                        </a:rPr>
                        <a:t>% </a:t>
                      </a:r>
                      <a:r>
                        <a:rPr lang="en-US" sz="1500" b="1" i="0" u="none" strike="noStrike" dirty="0">
                          <a:solidFill>
                            <a:srgbClr val="FFFFFF"/>
                          </a:solidFill>
                          <a:effectLst/>
                          <a:latin typeface="Calibri"/>
                        </a:rPr>
                        <a:t>of </a:t>
                      </a:r>
                      <a:r>
                        <a:rPr lang="en-US" sz="1500" b="1" i="0" u="none" strike="noStrike" dirty="0" smtClean="0">
                          <a:solidFill>
                            <a:srgbClr val="FFFFFF"/>
                          </a:solidFill>
                          <a:effectLst/>
                          <a:latin typeface="Calibri"/>
                        </a:rPr>
                        <a:t>Liability Bonded</a:t>
                      </a:r>
                      <a:endParaRPr lang="en-US" sz="1500" b="1" i="0" u="none" strike="noStrike" dirty="0">
                        <a:solidFill>
                          <a:srgbClr val="FFFFFF"/>
                        </a:solidFill>
                        <a:effectLst/>
                        <a:latin typeface="Calibri"/>
                      </a:endParaRPr>
                    </a:p>
                  </a:txBody>
                  <a:tcPr marL="8640" marR="8640" marT="8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500" b="1" i="0" u="none" strike="noStrike" dirty="0" smtClean="0">
                          <a:solidFill>
                            <a:srgbClr val="000000"/>
                          </a:solidFill>
                          <a:effectLst/>
                          <a:latin typeface="Calibri"/>
                        </a:rPr>
                        <a:t>6%</a:t>
                      </a:r>
                      <a:endParaRPr lang="en-US" sz="15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500" b="1" i="0" u="none" strike="noStrike" dirty="0" smtClean="0">
                          <a:solidFill>
                            <a:srgbClr val="000000"/>
                          </a:solidFill>
                          <a:effectLst/>
                          <a:latin typeface="Calibri"/>
                        </a:rPr>
                        <a:t>14%</a:t>
                      </a:r>
                      <a:endParaRPr lang="en-US" sz="15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500" b="1" i="0" u="none" strike="noStrike" dirty="0" smtClean="0">
                          <a:solidFill>
                            <a:srgbClr val="000000"/>
                          </a:solidFill>
                          <a:effectLst/>
                          <a:latin typeface="Calibri"/>
                        </a:rPr>
                        <a:t>0%</a:t>
                      </a:r>
                      <a:endParaRPr lang="en-US" sz="15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500" b="1" i="0" u="none" strike="noStrike" dirty="0" smtClean="0">
                          <a:solidFill>
                            <a:srgbClr val="000000"/>
                          </a:solidFill>
                          <a:effectLst/>
                          <a:latin typeface="Calibri"/>
                        </a:rPr>
                        <a:t>6%</a:t>
                      </a:r>
                      <a:endParaRPr lang="en-US" sz="15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51055">
                <a:tc>
                  <a:txBody>
                    <a:bodyPr/>
                    <a:lstStyle/>
                    <a:p>
                      <a:pPr algn="ctr" fontAlgn="b"/>
                      <a:r>
                        <a:rPr lang="en-US" sz="1500" b="1" i="0" u="none" strike="noStrike" dirty="0">
                          <a:solidFill>
                            <a:srgbClr val="FFFFFF"/>
                          </a:solidFill>
                          <a:effectLst/>
                          <a:latin typeface="Calibri"/>
                        </a:rPr>
                        <a:t>% of </a:t>
                      </a:r>
                      <a:r>
                        <a:rPr lang="en-US" sz="1500" b="1" i="0" u="none" strike="noStrike" dirty="0" smtClean="0">
                          <a:solidFill>
                            <a:srgbClr val="FFFFFF"/>
                          </a:solidFill>
                          <a:effectLst/>
                          <a:latin typeface="Calibri"/>
                        </a:rPr>
                        <a:t>Uncollateralized Liability</a:t>
                      </a:r>
                      <a:endParaRPr lang="en-US" sz="1500" b="1" i="0" u="none" strike="noStrike" dirty="0">
                        <a:solidFill>
                          <a:srgbClr val="FFFFFF"/>
                        </a:solidFill>
                        <a:effectLst/>
                        <a:latin typeface="Calibri"/>
                      </a:endParaRPr>
                    </a:p>
                  </a:txBody>
                  <a:tcPr marL="8640" marR="8640" marT="8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500" b="1" i="0" u="none" strike="noStrike" dirty="0" smtClean="0">
                          <a:solidFill>
                            <a:srgbClr val="000000"/>
                          </a:solidFill>
                          <a:effectLst/>
                          <a:latin typeface="Calibri"/>
                        </a:rPr>
                        <a:t>94%</a:t>
                      </a:r>
                      <a:endParaRPr lang="en-US" sz="15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500" b="1" i="0" u="none" strike="noStrike" dirty="0" smtClean="0">
                          <a:solidFill>
                            <a:srgbClr val="000000"/>
                          </a:solidFill>
                          <a:effectLst/>
                          <a:latin typeface="Calibri"/>
                        </a:rPr>
                        <a:t>86%</a:t>
                      </a:r>
                      <a:endParaRPr lang="en-US" sz="15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500" b="1" i="0" u="none" strike="noStrike" dirty="0" smtClean="0">
                          <a:solidFill>
                            <a:srgbClr val="000000"/>
                          </a:solidFill>
                          <a:effectLst/>
                          <a:latin typeface="Calibri"/>
                        </a:rPr>
                        <a:t>100%</a:t>
                      </a:r>
                      <a:endParaRPr lang="en-US" sz="15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500" b="1" i="0" u="none" strike="noStrike" dirty="0" smtClean="0">
                          <a:solidFill>
                            <a:srgbClr val="000000"/>
                          </a:solidFill>
                          <a:effectLst/>
                          <a:latin typeface="Calibri"/>
                        </a:rPr>
                        <a:t>94%</a:t>
                      </a:r>
                      <a:endParaRPr lang="en-US" sz="15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6" name="TextBox 5"/>
          <p:cNvSpPr txBox="1"/>
          <p:nvPr/>
        </p:nvSpPr>
        <p:spPr>
          <a:xfrm>
            <a:off x="706584" y="1359726"/>
            <a:ext cx="1752600" cy="1723549"/>
          </a:xfrm>
          <a:prstGeom prst="rect">
            <a:avLst/>
          </a:prstGeom>
          <a:solidFill>
            <a:schemeClr val="accent2">
              <a:lumMod val="20000"/>
              <a:lumOff val="80000"/>
            </a:schemeClr>
          </a:solidFill>
          <a:ln>
            <a:solidFill>
              <a:schemeClr val="tx1"/>
            </a:solidFill>
          </a:ln>
        </p:spPr>
        <p:txBody>
          <a:bodyPr wrap="square" rtlCol="0">
            <a:spAutoFit/>
          </a:bodyPr>
          <a:lstStyle/>
          <a:p>
            <a:pPr algn="ctr" fontAlgn="base">
              <a:spcBef>
                <a:spcPct val="0"/>
              </a:spcBef>
              <a:spcAft>
                <a:spcPct val="0"/>
              </a:spcAft>
            </a:pPr>
            <a:endParaRPr lang="en-US" sz="1200" dirty="0">
              <a:solidFill>
                <a:srgbClr val="000000"/>
              </a:solidFill>
            </a:endParaRPr>
          </a:p>
          <a:p>
            <a:pPr algn="ctr" fontAlgn="base">
              <a:spcBef>
                <a:spcPct val="0"/>
              </a:spcBef>
              <a:spcAft>
                <a:spcPct val="0"/>
              </a:spcAft>
            </a:pPr>
            <a:r>
              <a:rPr lang="en-US" sz="1400" b="1" dirty="0">
                <a:solidFill>
                  <a:srgbClr val="000000"/>
                </a:solidFill>
              </a:rPr>
              <a:t>Contingent</a:t>
            </a:r>
          </a:p>
          <a:p>
            <a:pPr algn="ctr" fontAlgn="base">
              <a:spcBef>
                <a:spcPct val="0"/>
              </a:spcBef>
              <a:spcAft>
                <a:spcPct val="0"/>
              </a:spcAft>
            </a:pPr>
            <a:endParaRPr lang="en-US" sz="1400" b="1" dirty="0">
              <a:solidFill>
                <a:srgbClr val="000000"/>
              </a:solidFill>
            </a:endParaRPr>
          </a:p>
          <a:p>
            <a:pPr algn="ctr" fontAlgn="base">
              <a:spcBef>
                <a:spcPct val="0"/>
              </a:spcBef>
              <a:spcAft>
                <a:spcPct val="0"/>
              </a:spcAft>
            </a:pPr>
            <a:r>
              <a:rPr lang="en-US" sz="1400" b="1" dirty="0">
                <a:solidFill>
                  <a:srgbClr val="000000"/>
                </a:solidFill>
              </a:rPr>
              <a:t>Decommissioning</a:t>
            </a:r>
          </a:p>
          <a:p>
            <a:pPr algn="ctr" fontAlgn="base">
              <a:spcBef>
                <a:spcPct val="0"/>
              </a:spcBef>
              <a:spcAft>
                <a:spcPct val="0"/>
              </a:spcAft>
            </a:pPr>
            <a:endParaRPr lang="en-US" sz="1400" b="1" dirty="0">
              <a:solidFill>
                <a:srgbClr val="000000"/>
              </a:solidFill>
            </a:endParaRPr>
          </a:p>
          <a:p>
            <a:pPr algn="ctr" fontAlgn="base">
              <a:spcBef>
                <a:spcPct val="0"/>
              </a:spcBef>
              <a:spcAft>
                <a:spcPct val="0"/>
              </a:spcAft>
            </a:pPr>
            <a:r>
              <a:rPr lang="en-US" sz="1400" b="1" dirty="0">
                <a:solidFill>
                  <a:srgbClr val="000000"/>
                </a:solidFill>
              </a:rPr>
              <a:t>Liabilities</a:t>
            </a:r>
          </a:p>
          <a:p>
            <a:pPr algn="ctr" fontAlgn="base">
              <a:spcBef>
                <a:spcPct val="0"/>
              </a:spcBef>
              <a:spcAft>
                <a:spcPct val="0"/>
              </a:spcAft>
            </a:pPr>
            <a:endParaRPr lang="en-US" sz="1200" dirty="0">
              <a:solidFill>
                <a:srgbClr val="000000"/>
              </a:solidFill>
            </a:endParaRPr>
          </a:p>
          <a:p>
            <a:pPr algn="ctr" fontAlgn="base">
              <a:spcBef>
                <a:spcPct val="0"/>
              </a:spcBef>
              <a:spcAft>
                <a:spcPct val="0"/>
              </a:spcAft>
            </a:pPr>
            <a:r>
              <a:rPr lang="en-US" sz="1200" dirty="0">
                <a:solidFill>
                  <a:srgbClr val="000000"/>
                </a:solidFill>
              </a:rPr>
              <a:t> </a:t>
            </a:r>
          </a:p>
        </p:txBody>
      </p:sp>
      <p:sp>
        <p:nvSpPr>
          <p:cNvPr id="7" name="TextBox 6"/>
          <p:cNvSpPr txBox="1"/>
          <p:nvPr/>
        </p:nvSpPr>
        <p:spPr>
          <a:xfrm>
            <a:off x="706585" y="3267941"/>
            <a:ext cx="1752600" cy="1692771"/>
          </a:xfrm>
          <a:prstGeom prst="rect">
            <a:avLst/>
          </a:prstGeom>
          <a:solidFill>
            <a:schemeClr val="accent2">
              <a:lumMod val="20000"/>
              <a:lumOff val="80000"/>
            </a:schemeClr>
          </a:solidFill>
          <a:ln>
            <a:solidFill>
              <a:schemeClr val="tx1"/>
            </a:solidFill>
          </a:ln>
        </p:spPr>
        <p:txBody>
          <a:bodyPr wrap="square" rtlCol="0">
            <a:spAutoFit/>
          </a:bodyPr>
          <a:lstStyle/>
          <a:p>
            <a:pPr algn="ctr" fontAlgn="base">
              <a:spcBef>
                <a:spcPct val="0"/>
              </a:spcBef>
              <a:spcAft>
                <a:spcPct val="0"/>
              </a:spcAft>
            </a:pPr>
            <a:endParaRPr lang="en-US" sz="1200" dirty="0">
              <a:solidFill>
                <a:srgbClr val="000000"/>
              </a:solidFill>
            </a:endParaRPr>
          </a:p>
          <a:p>
            <a:pPr algn="ctr" fontAlgn="base">
              <a:spcBef>
                <a:spcPct val="0"/>
              </a:spcBef>
              <a:spcAft>
                <a:spcPct val="0"/>
              </a:spcAft>
            </a:pPr>
            <a:r>
              <a:rPr lang="en-US" sz="1400" b="1" dirty="0">
                <a:solidFill>
                  <a:srgbClr val="000000"/>
                </a:solidFill>
              </a:rPr>
              <a:t>Coverage on</a:t>
            </a:r>
          </a:p>
          <a:p>
            <a:pPr algn="ctr" fontAlgn="base">
              <a:spcBef>
                <a:spcPct val="0"/>
              </a:spcBef>
              <a:spcAft>
                <a:spcPct val="0"/>
              </a:spcAft>
            </a:pPr>
            <a:endParaRPr lang="en-US" sz="1400" b="1" dirty="0">
              <a:solidFill>
                <a:srgbClr val="000000"/>
              </a:solidFill>
            </a:endParaRPr>
          </a:p>
          <a:p>
            <a:pPr algn="ctr" fontAlgn="base">
              <a:spcBef>
                <a:spcPct val="0"/>
              </a:spcBef>
              <a:spcAft>
                <a:spcPct val="0"/>
              </a:spcAft>
            </a:pPr>
            <a:r>
              <a:rPr lang="en-US" sz="1400" b="1" dirty="0">
                <a:solidFill>
                  <a:srgbClr val="000000"/>
                </a:solidFill>
              </a:rPr>
              <a:t>Decommissioning</a:t>
            </a:r>
          </a:p>
          <a:p>
            <a:pPr algn="ctr" fontAlgn="base">
              <a:spcBef>
                <a:spcPct val="0"/>
              </a:spcBef>
              <a:spcAft>
                <a:spcPct val="0"/>
              </a:spcAft>
            </a:pPr>
            <a:endParaRPr lang="en-US" sz="1400" b="1" dirty="0">
              <a:solidFill>
                <a:srgbClr val="000000"/>
              </a:solidFill>
            </a:endParaRPr>
          </a:p>
          <a:p>
            <a:pPr algn="ctr" fontAlgn="base">
              <a:spcBef>
                <a:spcPct val="0"/>
              </a:spcBef>
              <a:spcAft>
                <a:spcPct val="0"/>
              </a:spcAft>
            </a:pPr>
            <a:r>
              <a:rPr lang="en-US" sz="1400" b="1" dirty="0">
                <a:solidFill>
                  <a:srgbClr val="000000"/>
                </a:solidFill>
              </a:rPr>
              <a:t>Liabilities</a:t>
            </a:r>
          </a:p>
          <a:p>
            <a:pPr algn="ctr" fontAlgn="base">
              <a:spcBef>
                <a:spcPct val="0"/>
              </a:spcBef>
              <a:spcAft>
                <a:spcPct val="0"/>
              </a:spcAft>
            </a:pPr>
            <a:r>
              <a:rPr lang="en-US" sz="1400" b="1" dirty="0">
                <a:solidFill>
                  <a:srgbClr val="000000"/>
                </a:solidFill>
              </a:rPr>
              <a:t> </a:t>
            </a:r>
          </a:p>
          <a:p>
            <a:pPr algn="ctr" fontAlgn="base">
              <a:spcBef>
                <a:spcPct val="0"/>
              </a:spcBef>
              <a:spcAft>
                <a:spcPct val="0"/>
              </a:spcAft>
            </a:pPr>
            <a:endParaRPr lang="en-US" sz="800" b="1" dirty="0">
              <a:solidFill>
                <a:srgbClr val="000000"/>
              </a:solidFill>
            </a:endParaRPr>
          </a:p>
        </p:txBody>
      </p:sp>
      <p:sp>
        <p:nvSpPr>
          <p:cNvPr id="8" name="Rectangle 7"/>
          <p:cNvSpPr/>
          <p:nvPr/>
        </p:nvSpPr>
        <p:spPr>
          <a:xfrm>
            <a:off x="2590800" y="5964382"/>
            <a:ext cx="5257800" cy="646331"/>
          </a:xfrm>
          <a:prstGeom prst="rect">
            <a:avLst/>
          </a:prstGeom>
        </p:spPr>
        <p:txBody>
          <a:bodyPr wrap="square">
            <a:spAutoFit/>
          </a:bodyPr>
          <a:lstStyle/>
          <a:p>
            <a:pPr fontAlgn="base">
              <a:spcBef>
                <a:spcPct val="0"/>
              </a:spcBef>
              <a:spcAft>
                <a:spcPct val="0"/>
              </a:spcAft>
            </a:pPr>
            <a:r>
              <a:rPr lang="en-US" sz="1200" kern="0" baseline="30000" dirty="0">
                <a:solidFill>
                  <a:srgbClr val="000000"/>
                </a:solidFill>
              </a:rPr>
              <a:t>1</a:t>
            </a:r>
            <a:r>
              <a:rPr lang="en-US" sz="1200" kern="0" dirty="0">
                <a:solidFill>
                  <a:srgbClr val="000000"/>
                </a:solidFill>
              </a:rPr>
              <a:t> </a:t>
            </a:r>
            <a:r>
              <a:rPr lang="en-US" sz="800" kern="0" dirty="0">
                <a:solidFill>
                  <a:srgbClr val="000000"/>
                </a:solidFill>
              </a:rPr>
              <a:t>Per TIMS database </a:t>
            </a:r>
            <a:r>
              <a:rPr lang="en-US" sz="800" kern="0" dirty="0" smtClean="0">
                <a:solidFill>
                  <a:srgbClr val="000000"/>
                </a:solidFill>
              </a:rPr>
              <a:t>April 2016.</a:t>
            </a:r>
            <a:endParaRPr lang="en-US" sz="800" kern="0" dirty="0">
              <a:solidFill>
                <a:srgbClr val="000000"/>
              </a:solidFill>
            </a:endParaRPr>
          </a:p>
          <a:p>
            <a:pPr fontAlgn="base">
              <a:spcBef>
                <a:spcPct val="0"/>
              </a:spcBef>
              <a:spcAft>
                <a:spcPct val="0"/>
              </a:spcAft>
            </a:pPr>
            <a:r>
              <a:rPr lang="en-US" sz="1200" kern="0" baseline="30000" dirty="0">
                <a:solidFill>
                  <a:srgbClr val="000000"/>
                </a:solidFill>
              </a:rPr>
              <a:t>2</a:t>
            </a:r>
            <a:r>
              <a:rPr lang="en-US" sz="1200" kern="0" dirty="0">
                <a:solidFill>
                  <a:srgbClr val="000000"/>
                </a:solidFill>
              </a:rPr>
              <a:t> </a:t>
            </a:r>
            <a:r>
              <a:rPr lang="en-US" sz="800" kern="0" dirty="0" smtClean="0">
                <a:solidFill>
                  <a:srgbClr val="000000"/>
                </a:solidFill>
              </a:rPr>
              <a:t>2014 </a:t>
            </a:r>
            <a:r>
              <a:rPr lang="en-US" sz="800" kern="0" dirty="0">
                <a:solidFill>
                  <a:srgbClr val="000000"/>
                </a:solidFill>
              </a:rPr>
              <a:t>PAC decommissioning study. </a:t>
            </a:r>
            <a:endParaRPr lang="en-US" sz="800" kern="0" dirty="0" smtClean="0">
              <a:solidFill>
                <a:srgbClr val="000000"/>
              </a:solidFill>
            </a:endParaRPr>
          </a:p>
          <a:p>
            <a:pPr fontAlgn="base">
              <a:spcBef>
                <a:spcPct val="0"/>
              </a:spcBef>
              <a:spcAft>
                <a:spcPct val="0"/>
              </a:spcAft>
            </a:pPr>
            <a:r>
              <a:rPr lang="en-US" sz="1200" kern="0" baseline="30000" dirty="0" smtClean="0">
                <a:solidFill>
                  <a:srgbClr val="000000"/>
                </a:solidFill>
              </a:rPr>
              <a:t>3</a:t>
            </a:r>
            <a:r>
              <a:rPr lang="en-US" sz="1200" kern="0" dirty="0" smtClean="0">
                <a:solidFill>
                  <a:srgbClr val="000000"/>
                </a:solidFill>
              </a:rPr>
              <a:t> </a:t>
            </a:r>
            <a:r>
              <a:rPr lang="en-US" sz="800" kern="0" dirty="0">
                <a:solidFill>
                  <a:srgbClr val="000000"/>
                </a:solidFill>
              </a:rPr>
              <a:t>Based on submitted exploration </a:t>
            </a:r>
            <a:r>
              <a:rPr lang="en-US" sz="800" kern="0" dirty="0" smtClean="0">
                <a:solidFill>
                  <a:srgbClr val="000000"/>
                </a:solidFill>
              </a:rPr>
              <a:t>plans.</a:t>
            </a:r>
          </a:p>
        </p:txBody>
      </p:sp>
      <p:sp>
        <p:nvSpPr>
          <p:cNvPr id="10" name="Title 1"/>
          <p:cNvSpPr>
            <a:spLocks noGrp="1"/>
          </p:cNvSpPr>
          <p:nvPr>
            <p:ph type="title"/>
          </p:nvPr>
        </p:nvSpPr>
        <p:spPr>
          <a:xfrm>
            <a:off x="2209800" y="274638"/>
            <a:ext cx="6781800" cy="754062"/>
          </a:xfrm>
        </p:spPr>
        <p:txBody>
          <a:bodyPr/>
          <a:lstStyle/>
          <a:p>
            <a:r>
              <a:rPr lang="en-US" dirty="0"/>
              <a:t>OCS Decommissioning Estimates by Region</a:t>
            </a:r>
          </a:p>
        </p:txBody>
      </p:sp>
      <p:sp>
        <p:nvSpPr>
          <p:cNvPr id="9" name="Slide Number Placeholder 3"/>
          <p:cNvSpPr>
            <a:spLocks noGrp="1"/>
          </p:cNvSpPr>
          <p:nvPr>
            <p:ph type="sldNum" sz="quarter" idx="12"/>
          </p:nvPr>
        </p:nvSpPr>
        <p:spPr>
          <a:xfrm>
            <a:off x="457200" y="6345240"/>
            <a:ext cx="2133600" cy="365125"/>
          </a:xfrm>
        </p:spPr>
        <p:txBody>
          <a:bodyPr/>
          <a:lstStyle/>
          <a:p>
            <a:fld id="{B6F15528-21DE-4FAA-801E-634DDDAF4B2B}" type="slidenum">
              <a:rPr lang="en-US" smtClean="0">
                <a:solidFill>
                  <a:srgbClr val="000000">
                    <a:tint val="75000"/>
                  </a:srgbClr>
                </a:solidFill>
              </a:rPr>
              <a:pPr/>
              <a:t>9</a:t>
            </a:fld>
            <a:endParaRPr lang="en-US" dirty="0">
              <a:solidFill>
                <a:srgbClr val="000000">
                  <a:tint val="75000"/>
                </a:srgbClr>
              </a:solidFill>
            </a:endParaRPr>
          </a:p>
        </p:txBody>
      </p:sp>
    </p:spTree>
    <p:extLst>
      <p:ext uri="{BB962C8B-B14F-4D97-AF65-F5344CB8AC3E}">
        <p14:creationId xmlns:p14="http://schemas.microsoft.com/office/powerpoint/2010/main" val="2705167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OE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OEM">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BOEM</Template>
  <TotalTime>1058</TotalTime>
  <Words>1955</Words>
  <Application>Microsoft Office PowerPoint</Application>
  <PresentationFormat>On-screen Show (4:3)</PresentationFormat>
  <Paragraphs>382</Paragraphs>
  <Slides>23</Slides>
  <Notes>19</Notes>
  <HiddenSlides>0</HiddenSlides>
  <MMClips>0</MMClips>
  <ScaleCrop>false</ScaleCrop>
  <HeadingPairs>
    <vt:vector size="4" baseType="variant">
      <vt:variant>
        <vt:lpstr>Theme</vt:lpstr>
      </vt:variant>
      <vt:variant>
        <vt:i4>7</vt:i4>
      </vt:variant>
      <vt:variant>
        <vt:lpstr>Slide Titles</vt:lpstr>
      </vt:variant>
      <vt:variant>
        <vt:i4>23</vt:i4>
      </vt:variant>
    </vt:vector>
  </HeadingPairs>
  <TitlesOfParts>
    <vt:vector size="30" baseType="lpstr">
      <vt:lpstr>BOEM</vt:lpstr>
      <vt:lpstr>4_Custom Design</vt:lpstr>
      <vt:lpstr>1_Custom Design</vt:lpstr>
      <vt:lpstr>Custom Design</vt:lpstr>
      <vt:lpstr>1_BOEM</vt:lpstr>
      <vt:lpstr>2_Custom Design</vt:lpstr>
      <vt:lpstr>3_Custom Design</vt:lpstr>
      <vt:lpstr>Forum on Supplemental Financial Assurance</vt:lpstr>
      <vt:lpstr>Reminder of Underlying Causes  of  U.S. Offshore Financial Risk Management Concerns</vt:lpstr>
      <vt:lpstr>Bankruptcy Trends</vt:lpstr>
      <vt:lpstr>BOEM’s Financial Assurance Goals</vt:lpstr>
      <vt:lpstr>Current BOEM Bonding Guidelines</vt:lpstr>
      <vt:lpstr>Current BOEM Bonding Guidelines</vt:lpstr>
      <vt:lpstr>Current BOEM Supplemental Bonding Procedures</vt:lpstr>
      <vt:lpstr>NTL 2008-N07</vt:lpstr>
      <vt:lpstr>OCS Decommissioning Estimates by Region</vt:lpstr>
      <vt:lpstr>Sufficiency of Supplemental Bonds</vt:lpstr>
      <vt:lpstr> Fundamental Questions for Risk Management Program</vt:lpstr>
      <vt:lpstr>BOEM’s On-going Outreach Efforts</vt:lpstr>
      <vt:lpstr>Industry Feedback</vt:lpstr>
      <vt:lpstr>In Response to Comments on the Proposed Rule AND Lessons Learned</vt:lpstr>
      <vt:lpstr>In Response to Comments on the Proposed Rule AND Lessons Learned</vt:lpstr>
      <vt:lpstr>Upcoming NTL refers to the Bonding Regulations</vt:lpstr>
      <vt:lpstr>Key Proposed Changes to Guideline (NTL)</vt:lpstr>
      <vt:lpstr>Key Proposed Changes to Guideline (NTL)</vt:lpstr>
      <vt:lpstr>Tailored Plans </vt:lpstr>
      <vt:lpstr>Bonding Priorities in a Tailored Plan</vt:lpstr>
      <vt:lpstr>NTL Timetable</vt:lpstr>
      <vt:lpstr>Next Steps – NTL Implementation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Program</dc:title>
  <dc:creator>Broadwater, Charlie E</dc:creator>
  <cp:lastModifiedBy>Orr, Renee</cp:lastModifiedBy>
  <cp:revision>68</cp:revision>
  <cp:lastPrinted>2016-04-21T15:24:36Z</cp:lastPrinted>
  <dcterms:created xsi:type="dcterms:W3CDTF">2006-08-16T00:00:00Z</dcterms:created>
  <dcterms:modified xsi:type="dcterms:W3CDTF">2016-04-21T15:25:42Z</dcterms:modified>
</cp:coreProperties>
</file>